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519" r:id="rId3"/>
    <p:sldId id="2654" r:id="rId4"/>
    <p:sldId id="2675" r:id="rId5"/>
    <p:sldId id="2663" r:id="rId6"/>
    <p:sldId id="2670" r:id="rId7"/>
    <p:sldId id="2647" r:id="rId8"/>
    <p:sldId id="474" r:id="rId9"/>
    <p:sldId id="2705" r:id="rId10"/>
    <p:sldId id="2704" r:id="rId11"/>
    <p:sldId id="2652" r:id="rId12"/>
    <p:sldId id="2710" r:id="rId13"/>
    <p:sldId id="2711" r:id="rId14"/>
    <p:sldId id="2702" r:id="rId15"/>
    <p:sldId id="2679" r:id="rId16"/>
    <p:sldId id="2708" r:id="rId17"/>
    <p:sldId id="539" r:id="rId18"/>
    <p:sldId id="524" r:id="rId19"/>
    <p:sldId id="2683" r:id="rId20"/>
    <p:sldId id="2686" r:id="rId21"/>
    <p:sldId id="2684" r:id="rId22"/>
    <p:sldId id="2713" r:id="rId23"/>
    <p:sldId id="2689" r:id="rId24"/>
    <p:sldId id="2692" r:id="rId25"/>
    <p:sldId id="2712" r:id="rId26"/>
    <p:sldId id="2691" r:id="rId27"/>
    <p:sldId id="2693" r:id="rId28"/>
    <p:sldId id="2690" r:id="rId29"/>
    <p:sldId id="2687" r:id="rId30"/>
    <p:sldId id="2688" r:id="rId31"/>
    <p:sldId id="2653" r:id="rId32"/>
    <p:sldId id="2669" r:id="rId33"/>
    <p:sldId id="2671" r:id="rId34"/>
    <p:sldId id="2672"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Sullivan" initials="CS" lastIdx="2" clrIdx="0">
    <p:extLst>
      <p:ext uri="{19B8F6BF-5375-455C-9EA6-DF929625EA0E}">
        <p15:presenceInfo xmlns:p15="http://schemas.microsoft.com/office/powerpoint/2012/main" userId="S-1-5-21-219037452-410009530-2057328147-9120" providerId="AD"/>
      </p:ext>
    </p:extLst>
  </p:cmAuthor>
  <p:cmAuthor id="2" name="Cheryl Sullivan" initials="CS [2]" lastIdx="2" clrIdx="1">
    <p:extLst>
      <p:ext uri="{19B8F6BF-5375-455C-9EA6-DF929625EA0E}">
        <p15:presenceInfo xmlns:p15="http://schemas.microsoft.com/office/powerpoint/2012/main" userId="S::cs002@Scccd.edu::6bc3b279-6d44-46bc-8953-1964b11b08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E75B6"/>
    <a:srgbClr val="FABE00"/>
    <a:srgbClr val="ED7D31"/>
    <a:srgbClr val="D0D3E3"/>
    <a:srgbClr val="8FD19A"/>
    <a:srgbClr val="D0E2FC"/>
    <a:srgbClr val="EBF3FB"/>
    <a:srgbClr val="9CC4E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6" autoAdjust="0"/>
    <p:restoredTop sz="84287" autoAdjust="0"/>
  </p:normalViewPr>
  <p:slideViewPr>
    <p:cSldViewPr snapToGrid="0">
      <p:cViewPr varScale="1">
        <p:scale>
          <a:sx n="65" d="100"/>
          <a:sy n="65" d="100"/>
        </p:scale>
        <p:origin x="1402" y="3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200" d="100"/>
          <a:sy n="200" d="100"/>
        </p:scale>
        <p:origin x="1254" y="-2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40" cy="471055"/>
          </a:xfrm>
          <a:prstGeom prst="rect">
            <a:avLst/>
          </a:prstGeom>
        </p:spPr>
        <p:txBody>
          <a:bodyPr vert="horz" lIns="92435" tIns="46218" rIns="92435" bIns="46218" rtlCol="0"/>
          <a:lstStyle>
            <a:lvl1pPr algn="l">
              <a:defRPr sz="1300"/>
            </a:lvl1pPr>
          </a:lstStyle>
          <a:p>
            <a:endParaRPr lang="en-US" dirty="0"/>
          </a:p>
        </p:txBody>
      </p:sp>
      <p:sp>
        <p:nvSpPr>
          <p:cNvPr id="3" name="Date Placeholder 2"/>
          <p:cNvSpPr>
            <a:spLocks noGrp="1"/>
          </p:cNvSpPr>
          <p:nvPr>
            <p:ph type="dt" idx="1"/>
          </p:nvPr>
        </p:nvSpPr>
        <p:spPr>
          <a:xfrm>
            <a:off x="4023096" y="2"/>
            <a:ext cx="3077740" cy="471055"/>
          </a:xfrm>
          <a:prstGeom prst="rect">
            <a:avLst/>
          </a:prstGeom>
        </p:spPr>
        <p:txBody>
          <a:bodyPr vert="horz" lIns="92435" tIns="46218" rIns="92435" bIns="46218" rtlCol="0"/>
          <a:lstStyle>
            <a:lvl1pPr algn="r">
              <a:defRPr sz="1300"/>
            </a:lvl1pPr>
          </a:lstStyle>
          <a:p>
            <a:fld id="{E6B97410-58A1-43E5-AFE7-646A664D3794}" type="datetimeFigureOut">
              <a:rPr lang="en-US" smtClean="0"/>
              <a:t>8/29/2025</a:t>
            </a:fld>
            <a:endParaRPr lang="en-US" dirty="0"/>
          </a:p>
        </p:txBody>
      </p:sp>
      <p:sp>
        <p:nvSpPr>
          <p:cNvPr id="4" name="Slide Image Placeholder 3"/>
          <p:cNvSpPr>
            <a:spLocks noGrp="1" noRot="1" noChangeAspect="1"/>
          </p:cNvSpPr>
          <p:nvPr>
            <p:ph type="sldImg" idx="2"/>
          </p:nvPr>
        </p:nvSpPr>
        <p:spPr>
          <a:xfrm>
            <a:off x="738188" y="1174750"/>
            <a:ext cx="5626100" cy="3165475"/>
          </a:xfrm>
          <a:prstGeom prst="rect">
            <a:avLst/>
          </a:prstGeom>
          <a:noFill/>
          <a:ln w="12700">
            <a:solidFill>
              <a:prstClr val="black"/>
            </a:solidFill>
          </a:ln>
        </p:spPr>
        <p:txBody>
          <a:bodyPr vert="horz" lIns="92435" tIns="46218" rIns="92435" bIns="46218" rtlCol="0" anchor="ctr"/>
          <a:lstStyle/>
          <a:p>
            <a:endParaRPr lang="en-US" dirty="0"/>
          </a:p>
        </p:txBody>
      </p:sp>
      <p:sp>
        <p:nvSpPr>
          <p:cNvPr id="5" name="Notes Placeholder 4"/>
          <p:cNvSpPr>
            <a:spLocks noGrp="1"/>
          </p:cNvSpPr>
          <p:nvPr>
            <p:ph type="body" sz="quarter" idx="3"/>
          </p:nvPr>
        </p:nvSpPr>
        <p:spPr>
          <a:xfrm>
            <a:off x="710249" y="4518208"/>
            <a:ext cx="5681980" cy="3696713"/>
          </a:xfrm>
          <a:prstGeom prst="rect">
            <a:avLst/>
          </a:prstGeom>
        </p:spPr>
        <p:txBody>
          <a:bodyPr vert="horz" lIns="92435" tIns="46218" rIns="92435" bIns="462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5"/>
            <a:ext cx="3077740" cy="471054"/>
          </a:xfrm>
          <a:prstGeom prst="rect">
            <a:avLst/>
          </a:prstGeom>
        </p:spPr>
        <p:txBody>
          <a:bodyPr vert="horz" lIns="92435" tIns="46218" rIns="92435" bIns="462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6" y="8917425"/>
            <a:ext cx="3077740" cy="471054"/>
          </a:xfrm>
          <a:prstGeom prst="rect">
            <a:avLst/>
          </a:prstGeom>
        </p:spPr>
        <p:txBody>
          <a:bodyPr vert="horz" lIns="92435" tIns="46218" rIns="92435" bIns="46218" rtlCol="0" anchor="b"/>
          <a:lstStyle>
            <a:lvl1pPr algn="r">
              <a:defRPr sz="1300"/>
            </a:lvl1pPr>
          </a:lstStyle>
          <a:p>
            <a:fld id="{57BF298D-F55A-4555-9DFB-E065003B6507}" type="slidenum">
              <a:rPr lang="en-US" smtClean="0"/>
              <a:t>‹#›</a:t>
            </a:fld>
            <a:endParaRPr lang="en-US" dirty="0"/>
          </a:p>
        </p:txBody>
      </p:sp>
    </p:spTree>
    <p:extLst>
      <p:ext uri="{BB962C8B-B14F-4D97-AF65-F5344CB8AC3E}">
        <p14:creationId xmlns:p14="http://schemas.microsoft.com/office/powerpoint/2010/main" val="27874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298D-F55A-4555-9DFB-E065003B6507}" type="slidenum">
              <a:rPr lang="en-US" smtClean="0"/>
              <a:t>1</a:t>
            </a:fld>
            <a:endParaRPr lang="en-US" dirty="0"/>
          </a:p>
        </p:txBody>
      </p:sp>
    </p:spTree>
    <p:extLst>
      <p:ext uri="{BB962C8B-B14F-4D97-AF65-F5344CB8AC3E}">
        <p14:creationId xmlns:p14="http://schemas.microsoft.com/office/powerpoint/2010/main" val="2766828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CC4D5-902E-C518-580D-87A666E6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EF203-3ECD-9378-B3C6-DBE06C8305B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2707A88-B056-6F83-46E0-02657BDD4932}"/>
              </a:ext>
            </a:extLst>
          </p:cNvPr>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12</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BDB0081-098F-AE7D-1229-A460CA0D2632}"/>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249776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13</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30537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14</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332513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52695">
              <a:defRPr/>
            </a:pPr>
            <a:fld id="{57BF298D-F55A-4555-9DFB-E065003B6507}" type="slidenum">
              <a:rPr lang="en-US">
                <a:solidFill>
                  <a:prstClr val="black"/>
                </a:solidFill>
                <a:latin typeface="Calibri" panose="020F0502020204030204"/>
              </a:rPr>
              <a:pPr defTabSz="852695">
                <a:defRPr/>
              </a:pPr>
              <a:t>15</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675107" y="4346519"/>
            <a:ext cx="5397759" cy="394072"/>
          </a:xfrm>
          <a:prstGeom prst="rect">
            <a:avLst/>
          </a:prstGeom>
          <a:noFill/>
        </p:spPr>
        <p:txBody>
          <a:bodyPr wrap="square">
            <a:spAutoFit/>
          </a:bodyPr>
          <a:lstStyle/>
          <a:p>
            <a:endParaRPr lang="en-US" sz="1900" dirty="0"/>
          </a:p>
        </p:txBody>
      </p:sp>
    </p:spTree>
    <p:extLst>
      <p:ext uri="{BB962C8B-B14F-4D97-AF65-F5344CB8AC3E}">
        <p14:creationId xmlns:p14="http://schemas.microsoft.com/office/powerpoint/2010/main" val="63015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298D-F55A-4555-9DFB-E065003B6507}" type="slidenum">
              <a:rPr lang="en-US" smtClean="0"/>
              <a:t>16</a:t>
            </a:fld>
            <a:endParaRPr lang="en-US" dirty="0"/>
          </a:p>
        </p:txBody>
      </p:sp>
    </p:spTree>
    <p:extLst>
      <p:ext uri="{BB962C8B-B14F-4D97-AF65-F5344CB8AC3E}">
        <p14:creationId xmlns:p14="http://schemas.microsoft.com/office/powerpoint/2010/main" val="260920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17</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319342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18</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85215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19</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419603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20</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3712588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9776-8125-5E2D-FA59-DE9679922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5734B-3427-C856-7448-59DBFA210F87}"/>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BDDFB6B-DA57-C0D7-6F02-80E4DD819518}"/>
              </a:ext>
            </a:extLst>
          </p:cNvPr>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21</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B610450D-AD19-9239-A800-DF8A28A5CC7C}"/>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9867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298D-F55A-4555-9DFB-E065003B6507}" type="slidenum">
              <a:rPr lang="en-US" smtClean="0"/>
              <a:t>2</a:t>
            </a:fld>
            <a:endParaRPr lang="en-US" dirty="0"/>
          </a:p>
        </p:txBody>
      </p:sp>
    </p:spTree>
    <p:extLst>
      <p:ext uri="{BB962C8B-B14F-4D97-AF65-F5344CB8AC3E}">
        <p14:creationId xmlns:p14="http://schemas.microsoft.com/office/powerpoint/2010/main" val="282353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22</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2365575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23</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37590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DA24-B130-CC7B-5701-08FDEBB1A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3AF20-C027-D9FC-DDA9-8B7989A630F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6E5CC2F-B8FE-000E-47C1-91E207928897}"/>
              </a:ext>
            </a:extLst>
          </p:cNvPr>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24</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9E1F36DC-FEA6-66C2-52DE-79ECCA330E52}"/>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096487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25</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842270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26</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3348886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27</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2072166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28</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2191682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29</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03056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7BF298D-F55A-4555-9DFB-E065003B6507}" type="slidenum">
              <a:rPr lang="en-US" smtClean="0"/>
              <a:t>30</a:t>
            </a:fld>
            <a:endParaRPr lang="en-US" dirty="0"/>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04461" y="4489026"/>
            <a:ext cx="5632443" cy="406992"/>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85467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7BF298D-F55A-4555-9DFB-E065003B6507}" type="slidenum">
              <a:rPr lang="en-US" smtClean="0"/>
              <a:t>31</a:t>
            </a:fld>
            <a:endParaRPr lang="en-US" dirty="0"/>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04461" y="4489026"/>
            <a:ext cx="5632443" cy="406992"/>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35885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4</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895239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7BF298D-F55A-4555-9DFB-E065003B6507}" type="slidenum">
              <a:rPr lang="en-US" smtClean="0"/>
              <a:t>32</a:t>
            </a:fld>
            <a:endParaRPr lang="en-US" dirty="0"/>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04461" y="4489026"/>
            <a:ext cx="5632443" cy="406992"/>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3261491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298D-F55A-4555-9DFB-E065003B6507}" type="slidenum">
              <a:rPr lang="en-US" smtClean="0"/>
              <a:t>33</a:t>
            </a:fld>
            <a:endParaRPr lang="en-US" dirty="0"/>
          </a:p>
        </p:txBody>
      </p:sp>
    </p:spTree>
    <p:extLst>
      <p:ext uri="{BB962C8B-B14F-4D97-AF65-F5344CB8AC3E}">
        <p14:creationId xmlns:p14="http://schemas.microsoft.com/office/powerpoint/2010/main" val="233372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5</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86542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6</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28366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298D-F55A-4555-9DFB-E065003B6507}" type="slidenum">
              <a:rPr lang="en-US" smtClean="0"/>
              <a:t>7</a:t>
            </a:fld>
            <a:endParaRPr lang="en-US" dirty="0"/>
          </a:p>
        </p:txBody>
      </p:sp>
    </p:spTree>
    <p:extLst>
      <p:ext uri="{BB962C8B-B14F-4D97-AF65-F5344CB8AC3E}">
        <p14:creationId xmlns:p14="http://schemas.microsoft.com/office/powerpoint/2010/main" val="317017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AF8A-DD90-0237-5932-38FA6BBE8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97B94-D660-DB45-CBF6-70A7711C8CF9}"/>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34B918D-81E9-3A03-48D0-957F615B37EB}"/>
              </a:ext>
            </a:extLst>
          </p:cNvPr>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9</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9CBEF63C-73BE-F7DB-2F68-F552B0A2F62C}"/>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263993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10</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292470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891226">
              <a:defRPr/>
            </a:pPr>
            <a:fld id="{57BF298D-F55A-4555-9DFB-E065003B6507}" type="slidenum">
              <a:rPr lang="en-US">
                <a:solidFill>
                  <a:prstClr val="black"/>
                </a:solidFill>
                <a:latin typeface="Calibri" panose="020F0502020204030204"/>
              </a:rPr>
              <a:pPr defTabSz="891226">
                <a:defRPr/>
              </a:pPr>
              <a:t>11</a:t>
            </a:fld>
            <a:endParaRPr lang="en-US" dirty="0">
              <a:solidFill>
                <a:prstClr val="black"/>
              </a:solidFill>
              <a:latin typeface="Calibri" panose="020F0502020204030204"/>
            </a:endParaRPr>
          </a:p>
        </p:txBody>
      </p:sp>
      <p:sp>
        <p:nvSpPr>
          <p:cNvPr id="5" name="Notes Placeholder 4">
            <a:extLst>
              <a:ext uri="{FF2B5EF4-FFF2-40B4-BE49-F238E27FC236}">
                <a16:creationId xmlns:a16="http://schemas.microsoft.com/office/drawing/2014/main" id="{46436A00-22B5-48EB-907B-843B1057355F}"/>
              </a:ext>
            </a:extLst>
          </p:cNvPr>
          <p:cNvSpPr txBox="1">
            <a:spLocks noGrp="1"/>
          </p:cNvSpPr>
          <p:nvPr>
            <p:ph type="body" idx="1"/>
          </p:nvPr>
        </p:nvSpPr>
        <p:spPr>
          <a:xfrm>
            <a:off x="710575" y="4518346"/>
            <a:ext cx="5681331" cy="409650"/>
          </a:xfrm>
          <a:prstGeom prst="rect">
            <a:avLst/>
          </a:prstGeom>
          <a:noFill/>
        </p:spPr>
        <p:txBody>
          <a:bodyPr wrap="square">
            <a:spAutoFit/>
          </a:bodyPr>
          <a:lstStyle/>
          <a:p>
            <a:endParaRPr lang="en-US" sz="2000" dirty="0"/>
          </a:p>
        </p:txBody>
      </p:sp>
    </p:spTree>
    <p:extLst>
      <p:ext uri="{BB962C8B-B14F-4D97-AF65-F5344CB8AC3E}">
        <p14:creationId xmlns:p14="http://schemas.microsoft.com/office/powerpoint/2010/main" val="11721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3515EF-F6BC-4E00-8B06-AC762DAB5DA9}"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36761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22D22-3B4F-4039-82E2-EF139A6308FA}"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380137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72F7B-0CA3-42C2-B813-6A6AB9EF199C}"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392478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724178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68432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04165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7973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dirty="0"/>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3143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24164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38009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D908B-A595-49FB-B72B-C8502D428CFF}"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334202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570A00-40D5-4828-B0B5-22C1A46D6E7C}"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24748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6B594-2A30-47D3-AED2-F2A099363B3B}"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160209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C202EF-47D8-4683-86CE-9D98BCE6B786}"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377944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51ACEF-ED08-4C56-8E74-438B3D67BBD3}"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117749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57F4E-FFF6-49A1-A3A8-395ED9EA4777}"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134958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FFB00D-8F40-4400-9500-6667A1A3642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349453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9EF458-0851-4625-9F21-702B99B8395F}"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26B14-D908-4A32-9B21-2BE6864D3D19}" type="slidenum">
              <a:rPr lang="en-US" smtClean="0"/>
              <a:t>‹#›</a:t>
            </a:fld>
            <a:endParaRPr lang="en-US" dirty="0"/>
          </a:p>
        </p:txBody>
      </p:sp>
    </p:spTree>
    <p:extLst>
      <p:ext uri="{BB962C8B-B14F-4D97-AF65-F5344CB8AC3E}">
        <p14:creationId xmlns:p14="http://schemas.microsoft.com/office/powerpoint/2010/main" val="272174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sv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F8F5F-0AE3-44FA-AF71-4077144A9176}" type="datetime1">
              <a:rPr lang="en-US" smtClean="0"/>
              <a:t>8/29/2025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6B14-D908-4A32-9B21-2BE6864D3D19}" type="slidenum">
              <a:rPr lang="en-US" smtClean="0"/>
              <a:t>‹#›</a:t>
            </a:fld>
            <a:endParaRPr lang="en-US" dirty="0"/>
          </a:p>
        </p:txBody>
      </p:sp>
    </p:spTree>
    <p:extLst>
      <p:ext uri="{BB962C8B-B14F-4D97-AF65-F5344CB8AC3E}">
        <p14:creationId xmlns:p14="http://schemas.microsoft.com/office/powerpoint/2010/main" val="104475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214054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ccco.edu/-/media/CCCCO-Website/docs/report/2025-joint-analysis-enacted-budget.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budget.ca.gov/2025-26/pdf/Enacted/BudgetSummary/FullBudgetSummary.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403947"/>
            <a:ext cx="12120880" cy="3026454"/>
          </a:xfrm>
        </p:spPr>
        <p:txBody>
          <a:bodyPr>
            <a:normAutofit/>
          </a:bodyPr>
          <a:lstStyle/>
          <a:p>
            <a:r>
              <a:rPr lang="en-US" dirty="0">
                <a:latin typeface="Garamond" panose="02020404030301010803" pitchFamily="18" charset="0"/>
              </a:rPr>
              <a:t>2025-26 Final Budget</a:t>
            </a:r>
            <a:br>
              <a:rPr lang="en-US" dirty="0">
                <a:latin typeface="Garamond" panose="02020404030301010803" pitchFamily="18" charset="0"/>
              </a:rPr>
            </a:br>
            <a:br>
              <a:rPr lang="en-US" dirty="0">
                <a:latin typeface="Garamond" panose="02020404030301010803" pitchFamily="18" charset="0"/>
              </a:rPr>
            </a:br>
            <a:r>
              <a:rPr lang="en-US" sz="4000" dirty="0">
                <a:latin typeface="Garamond" panose="02020404030301010803" pitchFamily="18" charset="0"/>
              </a:rPr>
              <a:t>Board of Trustees</a:t>
            </a:r>
            <a:br>
              <a:rPr lang="en-US" sz="3600" dirty="0">
                <a:latin typeface="Garamond" panose="02020404030301010803" pitchFamily="18" charset="0"/>
              </a:rPr>
            </a:br>
            <a:r>
              <a:rPr lang="en-US" sz="2800" dirty="0">
                <a:latin typeface="Garamond" panose="02020404030301010803" pitchFamily="18" charset="0"/>
              </a:rPr>
              <a:t>September 2, 2025</a:t>
            </a:r>
            <a:endParaRPr lang="en-US" dirty="0">
              <a:latin typeface="Garamond" panose="02020404030301010803" pitchFamily="18" charset="0"/>
            </a:endParaRPr>
          </a:p>
        </p:txBody>
      </p:sp>
      <p:sp>
        <p:nvSpPr>
          <p:cNvPr id="10" name="Slide Number Placeholder 9"/>
          <p:cNvSpPr>
            <a:spLocks noGrp="1"/>
          </p:cNvSpPr>
          <p:nvPr>
            <p:ph type="sldNum" sz="quarter" idx="12"/>
          </p:nvPr>
        </p:nvSpPr>
        <p:spPr/>
        <p:txBody>
          <a:bodyPr/>
          <a:lstStyle/>
          <a:p>
            <a:fld id="{0F726B14-D908-4A32-9B21-2BE6864D3D19}" type="slidenum">
              <a:rPr lang="en-US" sz="1600" smtClean="0">
                <a:solidFill>
                  <a:schemeClr val="tx1"/>
                </a:solidFill>
              </a:rPr>
              <a:t>1</a:t>
            </a:fld>
            <a:endParaRPr lang="en-US" sz="1600" dirty="0">
              <a:solidFill>
                <a:schemeClr val="tx1"/>
              </a:solidFill>
            </a:endParaRPr>
          </a:p>
        </p:txBody>
      </p:sp>
      <p:sp>
        <p:nvSpPr>
          <p:cNvPr id="9" name="Rectangle 8"/>
          <p:cNvSpPr/>
          <p:nvPr/>
        </p:nvSpPr>
        <p:spPr>
          <a:xfrm>
            <a:off x="0" y="-5010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3" name="Rectangle 12"/>
          <p:cNvSpPr/>
          <p:nvPr/>
        </p:nvSpPr>
        <p:spPr>
          <a:xfrm>
            <a:off x="-1119" y="6778994"/>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pic>
        <p:nvPicPr>
          <p:cNvPr id="4" name="Picture 3">
            <a:extLst>
              <a:ext uri="{FF2B5EF4-FFF2-40B4-BE49-F238E27FC236}">
                <a16:creationId xmlns:a16="http://schemas.microsoft.com/office/drawing/2014/main" id="{9B0765A4-D9A7-CB7F-D904-7740A2847E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55678" y="794541"/>
            <a:ext cx="5880644" cy="2016990"/>
          </a:xfrm>
          <a:prstGeom prst="rect">
            <a:avLst/>
          </a:prstGeom>
        </p:spPr>
      </p:pic>
    </p:spTree>
    <p:extLst>
      <p:ext uri="{BB962C8B-B14F-4D97-AF65-F5344CB8AC3E}">
        <p14:creationId xmlns:p14="http://schemas.microsoft.com/office/powerpoint/2010/main" val="19716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1D2D845-5865-4355-B5F2-B70A70307F8B}"/>
              </a:ext>
            </a:extLst>
          </p:cNvPr>
          <p:cNvGraphicFramePr>
            <a:graphicFrameLocks noGrp="1"/>
          </p:cNvGraphicFramePr>
          <p:nvPr>
            <p:extLst>
              <p:ext uri="{D42A27DB-BD31-4B8C-83A1-F6EECF244321}">
                <p14:modId xmlns:p14="http://schemas.microsoft.com/office/powerpoint/2010/main" val="875758998"/>
              </p:ext>
            </p:extLst>
          </p:nvPr>
        </p:nvGraphicFramePr>
        <p:xfrm>
          <a:off x="1106553" y="1054482"/>
          <a:ext cx="9733722" cy="5718167"/>
        </p:xfrm>
        <a:graphic>
          <a:graphicData uri="http://schemas.openxmlformats.org/drawingml/2006/table">
            <a:tbl>
              <a:tblPr firstRow="1" bandRow="1">
                <a:tableStyleId>{5C22544A-7EE6-4342-B048-85BDC9FD1C3A}</a:tableStyleId>
              </a:tblPr>
              <a:tblGrid>
                <a:gridCol w="7938052">
                  <a:extLst>
                    <a:ext uri="{9D8B030D-6E8A-4147-A177-3AD203B41FA5}">
                      <a16:colId xmlns:a16="http://schemas.microsoft.com/office/drawing/2014/main" val="1923173122"/>
                    </a:ext>
                  </a:extLst>
                </a:gridCol>
                <a:gridCol w="1795670">
                  <a:extLst>
                    <a:ext uri="{9D8B030D-6E8A-4147-A177-3AD203B41FA5}">
                      <a16:colId xmlns:a16="http://schemas.microsoft.com/office/drawing/2014/main" val="2862491785"/>
                    </a:ext>
                  </a:extLst>
                </a:gridCol>
              </a:tblGrid>
              <a:tr h="439859">
                <a:tc>
                  <a:txBody>
                    <a:bodyPr/>
                    <a:lstStyle/>
                    <a:p>
                      <a:pPr algn="ctr"/>
                      <a:r>
                        <a:rPr lang="en-US" sz="1800" dirty="0">
                          <a:latin typeface="+mn-lt"/>
                        </a:rPr>
                        <a:t>Investments to Support Implementation of the Master Plan for Career Education</a:t>
                      </a:r>
                    </a:p>
                  </a:txBody>
                  <a:tcPr/>
                </a:tc>
                <a:tc>
                  <a:txBody>
                    <a:bodyPr/>
                    <a:lstStyle/>
                    <a:p>
                      <a:pPr algn="ctr"/>
                      <a:r>
                        <a:rPr lang="en-US" dirty="0"/>
                        <a:t>Enacted Budget</a:t>
                      </a:r>
                    </a:p>
                  </a:txBody>
                  <a:tcPr/>
                </a:tc>
                <a:extLst>
                  <a:ext uri="{0D108BD9-81ED-4DB2-BD59-A6C34878D82A}">
                    <a16:rowId xmlns:a16="http://schemas.microsoft.com/office/drawing/2014/main" val="2725553504"/>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Student Support</a:t>
                      </a:r>
                      <a:r>
                        <a:rPr lang="en-US" sz="1800" spc="-1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Block</a:t>
                      </a:r>
                      <a:r>
                        <a:rPr lang="en-US" sz="1800" spc="-30" dirty="0">
                          <a:solidFill>
                            <a:srgbClr val="545659"/>
                          </a:solidFill>
                          <a:effectLst/>
                          <a:latin typeface="+mn-lt"/>
                          <a:ea typeface="Arial" panose="020B0604020202020204" pitchFamily="34" charset="0"/>
                          <a:cs typeface="Times New Roman" panose="02020603050405020304" pitchFamily="18" charset="0"/>
                        </a:rPr>
                        <a:t> </a:t>
                      </a:r>
                      <a:r>
                        <a:rPr lang="en-US" sz="1800" spc="-20" dirty="0">
                          <a:solidFill>
                            <a:srgbClr val="545659"/>
                          </a:solidFill>
                          <a:effectLst/>
                          <a:latin typeface="+mn-lt"/>
                          <a:ea typeface="Arial" panose="020B0604020202020204" pitchFamily="34" charset="0"/>
                          <a:cs typeface="Times New Roman" panose="02020603050405020304" pitchFamily="18" charset="0"/>
                        </a:rPr>
                        <a:t>Grant</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$ 60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05360182"/>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Career</a:t>
                      </a:r>
                      <a:r>
                        <a:rPr lang="en-US" sz="1800" spc="19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Passports</a:t>
                      </a:r>
                      <a:r>
                        <a:rPr lang="en-US" sz="1800" spc="170" dirty="0">
                          <a:solidFill>
                            <a:srgbClr val="545659"/>
                          </a:solidFill>
                          <a:effectLst/>
                          <a:latin typeface="+mn-lt"/>
                          <a:ea typeface="Arial" panose="020B0604020202020204" pitchFamily="34" charset="0"/>
                          <a:cs typeface="Times New Roman" panose="02020603050405020304" pitchFamily="18" charset="0"/>
                        </a:rPr>
                        <a:t> </a:t>
                      </a:r>
                      <a:r>
                        <a:rPr lang="en-US" sz="1800" spc="-10" dirty="0">
                          <a:solidFill>
                            <a:srgbClr val="545659"/>
                          </a:solidFill>
                          <a:effectLst/>
                          <a:latin typeface="+mn-lt"/>
                          <a:ea typeface="Arial" panose="020B0604020202020204" pitchFamily="34" charset="0"/>
                          <a:cs typeface="Times New Roman" panose="02020603050405020304" pitchFamily="18" charset="0"/>
                        </a:rPr>
                        <a:t>Initiative</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$ 25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74682033"/>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Emergency</a:t>
                      </a:r>
                      <a:r>
                        <a:rPr lang="en-US" sz="1800" spc="325"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financial</a:t>
                      </a:r>
                      <a:r>
                        <a:rPr lang="en-US" sz="1800" spc="235" dirty="0">
                          <a:solidFill>
                            <a:srgbClr val="545659"/>
                          </a:solidFill>
                          <a:effectLst/>
                          <a:latin typeface="+mn-lt"/>
                          <a:ea typeface="Arial" panose="020B0604020202020204" pitchFamily="34" charset="0"/>
                          <a:cs typeface="Times New Roman" panose="02020603050405020304" pitchFamily="18" charset="0"/>
                        </a:rPr>
                        <a:t> </a:t>
                      </a:r>
                      <a:r>
                        <a:rPr lang="en-US" sz="1800" spc="-25" dirty="0">
                          <a:solidFill>
                            <a:srgbClr val="545659"/>
                          </a:solidFill>
                          <a:effectLst/>
                          <a:latin typeface="+mn-lt"/>
                          <a:ea typeface="Arial" panose="020B0604020202020204" pitchFamily="34" charset="0"/>
                          <a:cs typeface="Times New Roman" panose="02020603050405020304" pitchFamily="18" charset="0"/>
                        </a:rPr>
                        <a:t>aid</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$ 20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36744445"/>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Dreamer</a:t>
                      </a:r>
                      <a:r>
                        <a:rPr lang="en-US" sz="1800" spc="-1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Resource</a:t>
                      </a:r>
                      <a:r>
                        <a:rPr lang="en-US" sz="1800" spc="-15" dirty="0">
                          <a:solidFill>
                            <a:srgbClr val="545659"/>
                          </a:solidFill>
                          <a:effectLst/>
                          <a:latin typeface="+mn-lt"/>
                          <a:ea typeface="Arial" panose="020B0604020202020204" pitchFamily="34" charset="0"/>
                          <a:cs typeface="Times New Roman" panose="02020603050405020304" pitchFamily="18" charset="0"/>
                        </a:rPr>
                        <a:t> </a:t>
                      </a:r>
                      <a:r>
                        <a:rPr lang="en-US" sz="1800" spc="-10" dirty="0">
                          <a:solidFill>
                            <a:srgbClr val="545659"/>
                          </a:solidFill>
                          <a:effectLst/>
                          <a:latin typeface="+mn-lt"/>
                          <a:ea typeface="Arial" panose="020B0604020202020204" pitchFamily="34" charset="0"/>
                          <a:cs typeface="Times New Roman" panose="02020603050405020304" pitchFamily="18" charset="0"/>
                        </a:rPr>
                        <a:t>Liaisons</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$ 15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797984578"/>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Expand</a:t>
                      </a:r>
                      <a:r>
                        <a:rPr lang="en-US" sz="1800" spc="-4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Credit</a:t>
                      </a:r>
                      <a:r>
                        <a:rPr lang="en-US" sz="1800" spc="-45"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for</a:t>
                      </a:r>
                      <a:r>
                        <a:rPr lang="en-US" sz="1800" spc="-35"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Prior</a:t>
                      </a:r>
                      <a:r>
                        <a:rPr lang="en-US" sz="1800" spc="-55" dirty="0">
                          <a:solidFill>
                            <a:srgbClr val="545659"/>
                          </a:solidFill>
                          <a:effectLst/>
                          <a:latin typeface="+mn-lt"/>
                          <a:ea typeface="Arial" panose="020B0604020202020204" pitchFamily="34" charset="0"/>
                          <a:cs typeface="Times New Roman" panose="02020603050405020304" pitchFamily="18" charset="0"/>
                        </a:rPr>
                        <a:t> </a:t>
                      </a:r>
                      <a:r>
                        <a:rPr lang="en-US" sz="1800" spc="-10" dirty="0">
                          <a:solidFill>
                            <a:srgbClr val="545659"/>
                          </a:solidFill>
                          <a:effectLst/>
                          <a:latin typeface="+mn-lt"/>
                          <a:ea typeface="Arial" panose="020B0604020202020204" pitchFamily="34" charset="0"/>
                          <a:cs typeface="Times New Roman" panose="02020603050405020304" pitchFamily="18" charset="0"/>
                        </a:rPr>
                        <a:t>Learning</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$ 15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779479920"/>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Systemwide</a:t>
                      </a:r>
                      <a:r>
                        <a:rPr lang="en-US" sz="1800" spc="8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Common</a:t>
                      </a:r>
                      <a:r>
                        <a:rPr lang="en-US" sz="1800" spc="7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Cloud</a:t>
                      </a:r>
                      <a:r>
                        <a:rPr lang="en-US" sz="1800" spc="45"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Data</a:t>
                      </a:r>
                      <a:r>
                        <a:rPr lang="en-US" sz="1800" spc="50" dirty="0">
                          <a:solidFill>
                            <a:srgbClr val="545659"/>
                          </a:solidFill>
                          <a:effectLst/>
                          <a:latin typeface="+mn-lt"/>
                          <a:ea typeface="Arial" panose="020B0604020202020204" pitchFamily="34" charset="0"/>
                          <a:cs typeface="Times New Roman" panose="02020603050405020304" pitchFamily="18" charset="0"/>
                        </a:rPr>
                        <a:t> </a:t>
                      </a:r>
                      <a:r>
                        <a:rPr lang="en-US" sz="1800" spc="-10" dirty="0">
                          <a:solidFill>
                            <a:srgbClr val="545659"/>
                          </a:solidFill>
                          <a:effectLst/>
                          <a:latin typeface="+mn-lt"/>
                          <a:ea typeface="Arial" panose="020B0604020202020204" pitchFamily="34" charset="0"/>
                          <a:cs typeface="Times New Roman" panose="02020603050405020304" pitchFamily="18" charset="0"/>
                        </a:rPr>
                        <a:t>Platform</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$ 12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73465231"/>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California</a:t>
                      </a:r>
                      <a:r>
                        <a:rPr lang="en-US" sz="1800" spc="-55"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Healthy</a:t>
                      </a:r>
                      <a:r>
                        <a:rPr lang="en-US" sz="1800" spc="-7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School</a:t>
                      </a:r>
                      <a:r>
                        <a:rPr lang="en-US" sz="1800" spc="-7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Food</a:t>
                      </a:r>
                      <a:r>
                        <a:rPr lang="en-US" sz="1800" spc="-7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Pathway</a:t>
                      </a:r>
                      <a:r>
                        <a:rPr lang="en-US" sz="1800" spc="-65" dirty="0">
                          <a:solidFill>
                            <a:srgbClr val="545659"/>
                          </a:solidFill>
                          <a:effectLst/>
                          <a:latin typeface="+mn-lt"/>
                          <a:ea typeface="Arial" panose="020B0604020202020204" pitchFamily="34" charset="0"/>
                          <a:cs typeface="Times New Roman" panose="02020603050405020304" pitchFamily="18" charset="0"/>
                        </a:rPr>
                        <a:t> </a:t>
                      </a:r>
                      <a:r>
                        <a:rPr lang="en-US" sz="1800" spc="-10" dirty="0">
                          <a:solidFill>
                            <a:srgbClr val="545659"/>
                          </a:solidFill>
                          <a:effectLst/>
                          <a:latin typeface="+mn-lt"/>
                          <a:ea typeface="Arial" panose="020B0604020202020204" pitchFamily="34" charset="0"/>
                          <a:cs typeface="Times New Roman" panose="02020603050405020304" pitchFamily="18" charset="0"/>
                        </a:rPr>
                        <a:t>Program</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$ 10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33443201"/>
                  </a:ext>
                </a:extLst>
              </a:tr>
              <a:tr h="439859">
                <a:tc>
                  <a:txBody>
                    <a:bodyPr/>
                    <a:lstStyle/>
                    <a:p>
                      <a:pPr marL="182880" marR="20320" indent="27305">
                        <a:lnSpc>
                          <a:spcPct val="100000"/>
                        </a:lnSpc>
                        <a:spcBef>
                          <a:spcPts val="1200"/>
                        </a:spcBef>
                        <a:buNone/>
                      </a:pPr>
                      <a:r>
                        <a:rPr lang="en-US" sz="1800" spc="-10" dirty="0">
                          <a:solidFill>
                            <a:srgbClr val="545659"/>
                          </a:solidFill>
                          <a:effectLst/>
                          <a:latin typeface="+mn-lt"/>
                          <a:ea typeface="Arial" panose="020B0604020202020204" pitchFamily="34" charset="0"/>
                          <a:cs typeface="Times New Roman" panose="02020603050405020304" pitchFamily="18" charset="0"/>
                        </a:rPr>
                        <a:t>Emergency Med Tech and</a:t>
                      </a:r>
                      <a:r>
                        <a:rPr lang="en-US" sz="1800" spc="-15" dirty="0">
                          <a:solidFill>
                            <a:srgbClr val="545659"/>
                          </a:solidFill>
                          <a:effectLst/>
                          <a:latin typeface="+mn-lt"/>
                          <a:ea typeface="Arial" panose="020B0604020202020204" pitchFamily="34" charset="0"/>
                          <a:cs typeface="Times New Roman" panose="02020603050405020304" pitchFamily="18" charset="0"/>
                        </a:rPr>
                        <a:t> </a:t>
                      </a:r>
                      <a:r>
                        <a:rPr lang="en-US" sz="1800" spc="-10" dirty="0">
                          <a:solidFill>
                            <a:srgbClr val="545659"/>
                          </a:solidFill>
                          <a:effectLst/>
                          <a:latin typeface="+mn-lt"/>
                          <a:ea typeface="Arial" panose="020B0604020202020204" pitchFamily="34" charset="0"/>
                          <a:cs typeface="Times New Roman" panose="02020603050405020304" pitchFamily="18" charset="0"/>
                        </a:rPr>
                        <a:t>Paramedic Pre-apprenticeship</a:t>
                      </a:r>
                      <a:r>
                        <a:rPr lang="en-US" sz="1800" spc="-55" dirty="0">
                          <a:solidFill>
                            <a:srgbClr val="545659"/>
                          </a:solidFill>
                          <a:effectLst/>
                          <a:latin typeface="+mn-lt"/>
                          <a:ea typeface="Arial" panose="020B0604020202020204" pitchFamily="34" charset="0"/>
                          <a:cs typeface="Times New Roman" panose="02020603050405020304" pitchFamily="18" charset="0"/>
                        </a:rPr>
                        <a:t> </a:t>
                      </a:r>
                      <a:r>
                        <a:rPr lang="en-US" sz="1800" spc="-10" dirty="0">
                          <a:solidFill>
                            <a:srgbClr val="545659"/>
                          </a:solidFill>
                          <a:effectLst/>
                          <a:latin typeface="+mn-lt"/>
                          <a:ea typeface="Arial" panose="020B0604020202020204" pitchFamily="34" charset="0"/>
                          <a:cs typeface="Times New Roman" panose="02020603050405020304" pitchFamily="18" charset="0"/>
                        </a:rPr>
                        <a:t>Academies</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$ 10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820415776"/>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Reimburse</a:t>
                      </a:r>
                      <a:r>
                        <a:rPr lang="en-US" sz="1800" spc="285"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apprenticeship</a:t>
                      </a:r>
                      <a:r>
                        <a:rPr lang="en-US" sz="1800" spc="20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shortfalls</a:t>
                      </a:r>
                      <a:r>
                        <a:rPr lang="en-US" sz="1800" spc="29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from</a:t>
                      </a:r>
                      <a:r>
                        <a:rPr lang="en-US" sz="1800" spc="285"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Arial" panose="020B0604020202020204" pitchFamily="34" charset="0"/>
                        </a:rPr>
                        <a:t>2022-23</a:t>
                      </a:r>
                      <a:r>
                        <a:rPr lang="en-US" sz="1800" spc="295" dirty="0">
                          <a:solidFill>
                            <a:srgbClr val="545659"/>
                          </a:solidFill>
                          <a:effectLst/>
                          <a:latin typeface="+mn-lt"/>
                          <a:ea typeface="Arial" panose="020B0604020202020204" pitchFamily="34" charset="0"/>
                          <a:cs typeface="Arial" panose="020B0604020202020204" pitchFamily="34"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and</a:t>
                      </a:r>
                      <a:r>
                        <a:rPr lang="en-US" sz="1800" spc="385"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Arial" panose="020B0604020202020204" pitchFamily="34" charset="0"/>
                        </a:rPr>
                        <a:t>2023-</a:t>
                      </a:r>
                      <a:r>
                        <a:rPr lang="en-US" sz="1800" spc="-25" dirty="0">
                          <a:solidFill>
                            <a:srgbClr val="545659"/>
                          </a:solidFill>
                          <a:effectLst/>
                          <a:latin typeface="+mn-lt"/>
                          <a:ea typeface="Arial" panose="020B0604020202020204" pitchFamily="34" charset="0"/>
                          <a:cs typeface="Arial" panose="020B0604020202020204" pitchFamily="34" charset="0"/>
                        </a:rPr>
                        <a:t>24</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$ 6.3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52728571"/>
                  </a:ext>
                </a:extLst>
              </a:tr>
              <a:tr h="439859">
                <a:tc>
                  <a:txBody>
                    <a:bodyPr/>
                    <a:lstStyle/>
                    <a:p>
                      <a:pPr marL="182880" marR="0">
                        <a:lnSpc>
                          <a:spcPct val="100000"/>
                        </a:lnSpc>
                        <a:spcBef>
                          <a:spcPts val="1200"/>
                        </a:spcBef>
                        <a:buNone/>
                      </a:pPr>
                      <a:r>
                        <a:rPr lang="en-US" sz="1800" dirty="0">
                          <a:solidFill>
                            <a:srgbClr val="545659"/>
                          </a:solidFill>
                          <a:effectLst/>
                          <a:latin typeface="+mn-lt"/>
                          <a:ea typeface="Arial" panose="020B0604020202020204" pitchFamily="34" charset="0"/>
                          <a:cs typeface="Times New Roman" panose="02020603050405020304" pitchFamily="18" charset="0"/>
                        </a:rPr>
                        <a:t>Financial</a:t>
                      </a:r>
                      <a:r>
                        <a:rPr lang="en-US" sz="1800" spc="-1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aid</a:t>
                      </a:r>
                      <a:r>
                        <a:rPr lang="en-US" sz="1800" spc="-10" dirty="0">
                          <a:solidFill>
                            <a:srgbClr val="545659"/>
                          </a:solidFill>
                          <a:effectLst/>
                          <a:latin typeface="+mn-lt"/>
                          <a:ea typeface="Arial" panose="020B0604020202020204" pitchFamily="34" charset="0"/>
                          <a:cs typeface="Times New Roman" panose="02020603050405020304" pitchFamily="18" charset="0"/>
                        </a:rPr>
                        <a:t> </a:t>
                      </a:r>
                      <a:r>
                        <a:rPr lang="en-US" sz="1800" dirty="0">
                          <a:solidFill>
                            <a:srgbClr val="545659"/>
                          </a:solidFill>
                          <a:effectLst/>
                          <a:latin typeface="+mn-lt"/>
                          <a:ea typeface="Arial" panose="020B0604020202020204" pitchFamily="34" charset="0"/>
                          <a:cs typeface="Times New Roman" panose="02020603050405020304" pitchFamily="18" charset="0"/>
                        </a:rPr>
                        <a:t>community</a:t>
                      </a:r>
                      <a:r>
                        <a:rPr lang="en-US" sz="1800" spc="80" dirty="0">
                          <a:solidFill>
                            <a:srgbClr val="545659"/>
                          </a:solidFill>
                          <a:effectLst/>
                          <a:latin typeface="+mn-lt"/>
                          <a:ea typeface="Arial" panose="020B0604020202020204" pitchFamily="34" charset="0"/>
                          <a:cs typeface="Times New Roman" panose="02020603050405020304" pitchFamily="18" charset="0"/>
                        </a:rPr>
                        <a:t> </a:t>
                      </a:r>
                      <a:r>
                        <a:rPr lang="en-US" sz="1800" spc="-10" dirty="0">
                          <a:solidFill>
                            <a:srgbClr val="545659"/>
                          </a:solidFill>
                          <a:effectLst/>
                          <a:latin typeface="+mn-lt"/>
                          <a:ea typeface="Arial" panose="020B0604020202020204" pitchFamily="34" charset="0"/>
                          <a:cs typeface="Times New Roman" panose="02020603050405020304" pitchFamily="18" charset="0"/>
                        </a:rPr>
                        <a:t>outreach</a:t>
                      </a:r>
                      <a:endParaRPr lang="en-US" sz="1800" dirty="0">
                        <a:effectLst/>
                        <a:latin typeface="+mn-lt"/>
                        <a:ea typeface="Arial" panose="020B0604020202020204" pitchFamily="34" charset="0"/>
                        <a:cs typeface="Times New Roman" panose="02020603050405020304" pitchFamily="18" charset="0"/>
                      </a:endParaRPr>
                    </a:p>
                  </a:txBody>
                  <a:tcPr marL="0" marR="0" marT="0" marB="0"/>
                </a:tc>
                <a:tc>
                  <a:txBody>
                    <a:bodyPr/>
                    <a:lstStyle/>
                    <a:p>
                      <a:pPr marL="0" marR="0" algn="ctr">
                        <a:lnSpc>
                          <a:spcPct val="100000"/>
                        </a:lnSpc>
                        <a:spcBef>
                          <a:spcPts val="1200"/>
                        </a:spcBef>
                        <a:buNone/>
                      </a:pPr>
                      <a:r>
                        <a:rPr lang="en-US" sz="1800" spc="-10" dirty="0">
                          <a:solidFill>
                            <a:srgbClr val="545659"/>
                          </a:solidFill>
                          <a:effectLst/>
                          <a:latin typeface="+mn-lt"/>
                          <a:ea typeface="Arial" panose="020B0604020202020204" pitchFamily="34" charset="0"/>
                          <a:cs typeface="Arial" panose="020B0604020202020204" pitchFamily="34" charset="0"/>
                        </a:rPr>
                        <a:t>$ 5.1 M</a:t>
                      </a:r>
                      <a:endParaRPr lang="en-US" sz="1800" dirty="0">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48697338"/>
                  </a:ext>
                </a:extLst>
              </a:tr>
              <a:tr h="439859">
                <a:tc>
                  <a:txBody>
                    <a:bodyPr/>
                    <a:lstStyle/>
                    <a:p>
                      <a:pPr marL="182880" marR="0" algn="l" defTabSz="914400" rtl="0" eaLnBrk="1" latinLnBrk="0" hangingPunct="1">
                        <a:lnSpc>
                          <a:spcPct val="100000"/>
                        </a:lnSpc>
                        <a:spcBef>
                          <a:spcPts val="1200"/>
                        </a:spcBef>
                        <a:buNone/>
                      </a:pPr>
                      <a:r>
                        <a:rPr lang="en-US" sz="1800" kern="1200" dirty="0">
                          <a:solidFill>
                            <a:srgbClr val="545659"/>
                          </a:solidFill>
                          <a:effectLst/>
                          <a:latin typeface="+mn-lt"/>
                          <a:ea typeface="Arial" panose="020B0604020202020204" pitchFamily="34" charset="0"/>
                          <a:cs typeface="Times New Roman" panose="02020603050405020304" pitchFamily="18" charset="0"/>
                        </a:rPr>
                        <a:t>Workforce recovery career education in Los Angeles region</a:t>
                      </a:r>
                    </a:p>
                  </a:txBody>
                  <a:tcPr marL="0" marR="0" marT="0" marB="0"/>
                </a:tc>
                <a:tc>
                  <a:txBody>
                    <a:bodyPr/>
                    <a:lstStyle/>
                    <a:p>
                      <a:pPr marL="0" marR="0" algn="ctr" defTabSz="914400" rtl="0" eaLnBrk="1" latinLnBrk="0" hangingPunct="1">
                        <a:lnSpc>
                          <a:spcPct val="100000"/>
                        </a:lnSpc>
                        <a:spcBef>
                          <a:spcPts val="1200"/>
                        </a:spcBef>
                        <a:buNone/>
                      </a:pPr>
                      <a:r>
                        <a:rPr lang="en-US" sz="1800" kern="1200" spc="-10" dirty="0">
                          <a:solidFill>
                            <a:srgbClr val="545659"/>
                          </a:solidFill>
                          <a:effectLst/>
                          <a:latin typeface="+mn-lt"/>
                          <a:ea typeface="Arial" panose="020B0604020202020204" pitchFamily="34" charset="0"/>
                          <a:cs typeface="Arial" panose="020B0604020202020204" pitchFamily="34" charset="0"/>
                        </a:rPr>
                        <a:t>$ 5.0 M</a:t>
                      </a:r>
                    </a:p>
                  </a:txBody>
                  <a:tcPr marL="0" marR="0" marT="0" marB="0"/>
                </a:tc>
                <a:extLst>
                  <a:ext uri="{0D108BD9-81ED-4DB2-BD59-A6C34878D82A}">
                    <a16:rowId xmlns:a16="http://schemas.microsoft.com/office/drawing/2014/main" val="2320298803"/>
                  </a:ext>
                </a:extLst>
              </a:tr>
              <a:tr h="439859">
                <a:tc>
                  <a:txBody>
                    <a:bodyPr/>
                    <a:lstStyle/>
                    <a:p>
                      <a:pPr marL="182880" marR="0" algn="l" defTabSz="914400" rtl="0" eaLnBrk="1" latinLnBrk="0" hangingPunct="1">
                        <a:lnSpc>
                          <a:spcPct val="100000"/>
                        </a:lnSpc>
                        <a:spcBef>
                          <a:spcPts val="1200"/>
                        </a:spcBef>
                        <a:buNone/>
                      </a:pPr>
                      <a:r>
                        <a:rPr lang="en-US" sz="1800" kern="1200" dirty="0">
                          <a:solidFill>
                            <a:srgbClr val="545659"/>
                          </a:solidFill>
                          <a:effectLst/>
                          <a:latin typeface="+mn-lt"/>
                          <a:ea typeface="Arial" panose="020B0604020202020204" pitchFamily="34" charset="0"/>
                          <a:cs typeface="Times New Roman" panose="02020603050405020304" pitchFamily="18" charset="0"/>
                        </a:rPr>
                        <a:t>Santa Rose Junior College Fire Academy Tower</a:t>
                      </a:r>
                    </a:p>
                  </a:txBody>
                  <a:tcPr marL="0" marR="0" marT="0" marB="0"/>
                </a:tc>
                <a:tc>
                  <a:txBody>
                    <a:bodyPr/>
                    <a:lstStyle/>
                    <a:p>
                      <a:pPr marL="0" marR="0" algn="ctr" defTabSz="914400" rtl="0" eaLnBrk="1" latinLnBrk="0" hangingPunct="1">
                        <a:lnSpc>
                          <a:spcPct val="100000"/>
                        </a:lnSpc>
                        <a:spcBef>
                          <a:spcPts val="1200"/>
                        </a:spcBef>
                        <a:buNone/>
                      </a:pPr>
                      <a:r>
                        <a:rPr lang="en-US" sz="1800" kern="1200" spc="-10" dirty="0">
                          <a:solidFill>
                            <a:srgbClr val="545659"/>
                          </a:solidFill>
                          <a:effectLst/>
                          <a:latin typeface="+mn-lt"/>
                          <a:ea typeface="Arial" panose="020B0604020202020204" pitchFamily="34" charset="0"/>
                          <a:cs typeface="Arial" panose="020B0604020202020204" pitchFamily="34" charset="0"/>
                        </a:rPr>
                        <a:t>$ .13 M</a:t>
                      </a:r>
                    </a:p>
                  </a:txBody>
                  <a:tcPr marL="0" marR="0" marT="0" marB="0"/>
                </a:tc>
                <a:extLst>
                  <a:ext uri="{0D108BD9-81ED-4DB2-BD59-A6C34878D82A}">
                    <a16:rowId xmlns:a16="http://schemas.microsoft.com/office/drawing/2014/main" val="4174821974"/>
                  </a:ext>
                </a:extLst>
              </a:tr>
            </a:tbl>
          </a:graphicData>
        </a:graphic>
      </p:graphicFrame>
      <p:sp>
        <p:nvSpPr>
          <p:cNvPr id="2" name="Title 1"/>
          <p:cNvSpPr>
            <a:spLocks noGrp="1"/>
          </p:cNvSpPr>
          <p:nvPr>
            <p:ph type="title"/>
          </p:nvPr>
        </p:nvSpPr>
        <p:spPr>
          <a:xfrm>
            <a:off x="0" y="206098"/>
            <a:ext cx="12192000" cy="761156"/>
          </a:xfrm>
        </p:spPr>
        <p:txBody>
          <a:bodyPr>
            <a:normAutofit/>
          </a:bodyPr>
          <a:lstStyle/>
          <a:p>
            <a:pPr marL="182880" marR="0" algn="ctr" rtl="0" eaLnBrk="1" fontAlgn="t" latinLnBrk="0" hangingPunct="1">
              <a:spcBef>
                <a:spcPts val="1200"/>
              </a:spcBef>
              <a:buNone/>
            </a:pPr>
            <a:r>
              <a:rPr lang="en-US" dirty="0">
                <a:latin typeface="Garamond" panose="02020404030301010803" pitchFamily="18" charset="0"/>
              </a:rPr>
              <a:t>2025-26 State Budget — CCC One-Time Funds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83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lstStyle/>
          <a:p>
            <a:pPr algn="ctr"/>
            <a:r>
              <a:rPr lang="en-US" dirty="0">
                <a:latin typeface="Garamond" panose="02020404030301010803" pitchFamily="18" charset="0"/>
              </a:rPr>
              <a:t>Programs Receiving COLA and/or Adjustments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1AA3F410-F972-7E30-12EC-4FF42CBDE725}"/>
              </a:ext>
            </a:extLst>
          </p:cNvPr>
          <p:cNvGrpSpPr/>
          <p:nvPr/>
        </p:nvGrpSpPr>
        <p:grpSpPr>
          <a:xfrm>
            <a:off x="711638" y="1377537"/>
            <a:ext cx="10319280" cy="4910863"/>
            <a:chOff x="711638" y="1377537"/>
            <a:chExt cx="10319280" cy="4910863"/>
          </a:xfrm>
        </p:grpSpPr>
        <p:pic>
          <p:nvPicPr>
            <p:cNvPr id="4" name="Picture 3">
              <a:extLst>
                <a:ext uri="{FF2B5EF4-FFF2-40B4-BE49-F238E27FC236}">
                  <a16:creationId xmlns:a16="http://schemas.microsoft.com/office/drawing/2014/main" id="{AAA56A61-7365-C212-93FA-BEC1492AA307}"/>
                </a:ext>
              </a:extLst>
            </p:cNvPr>
            <p:cNvPicPr>
              <a:picLocks noChangeAspect="1"/>
            </p:cNvPicPr>
            <p:nvPr/>
          </p:nvPicPr>
          <p:blipFill>
            <a:blip r:embed="rId3"/>
            <a:stretch>
              <a:fillRect/>
            </a:stretch>
          </p:blipFill>
          <p:spPr>
            <a:xfrm>
              <a:off x="711638" y="1468502"/>
              <a:ext cx="10319280" cy="4819898"/>
            </a:xfrm>
            <a:prstGeom prst="rect">
              <a:avLst/>
            </a:prstGeom>
          </p:spPr>
        </p:pic>
        <p:sp>
          <p:nvSpPr>
            <p:cNvPr id="3" name="TextBox 2">
              <a:extLst>
                <a:ext uri="{FF2B5EF4-FFF2-40B4-BE49-F238E27FC236}">
                  <a16:creationId xmlns:a16="http://schemas.microsoft.com/office/drawing/2014/main" id="{40BEDF01-77B0-CB09-436C-416456F6175D}"/>
                </a:ext>
              </a:extLst>
            </p:cNvPr>
            <p:cNvSpPr txBox="1"/>
            <p:nvPr/>
          </p:nvSpPr>
          <p:spPr>
            <a:xfrm>
              <a:off x="2446315" y="1377537"/>
              <a:ext cx="849088" cy="323165"/>
            </a:xfrm>
            <a:prstGeom prst="rect">
              <a:avLst/>
            </a:prstGeom>
            <a:noFill/>
          </p:spPr>
          <p:txBody>
            <a:bodyPr wrap="square" rtlCol="0">
              <a:spAutoFit/>
            </a:bodyPr>
            <a:lstStyle/>
            <a:p>
              <a:r>
                <a:rPr lang="en-US" sz="1500" dirty="0">
                  <a:solidFill>
                    <a:srgbClr val="0070C0"/>
                  </a:solidFill>
                </a:rPr>
                <a:t>2.30%</a:t>
              </a:r>
            </a:p>
          </p:txBody>
        </p:sp>
        <p:sp>
          <p:nvSpPr>
            <p:cNvPr id="5" name="TextBox 4">
              <a:extLst>
                <a:ext uri="{FF2B5EF4-FFF2-40B4-BE49-F238E27FC236}">
                  <a16:creationId xmlns:a16="http://schemas.microsoft.com/office/drawing/2014/main" id="{8D8D7ABC-C3B5-B334-BAF0-F55A9826F213}"/>
                </a:ext>
              </a:extLst>
            </p:cNvPr>
            <p:cNvSpPr txBox="1"/>
            <p:nvPr/>
          </p:nvSpPr>
          <p:spPr>
            <a:xfrm>
              <a:off x="7010398" y="2849088"/>
              <a:ext cx="849088" cy="323165"/>
            </a:xfrm>
            <a:prstGeom prst="rect">
              <a:avLst/>
            </a:prstGeom>
            <a:noFill/>
          </p:spPr>
          <p:txBody>
            <a:bodyPr wrap="square" rtlCol="0">
              <a:spAutoFit/>
            </a:bodyPr>
            <a:lstStyle/>
            <a:p>
              <a:r>
                <a:rPr lang="en-US" sz="1500" dirty="0">
                  <a:solidFill>
                    <a:srgbClr val="0070C0"/>
                  </a:solidFill>
                </a:rPr>
                <a:t>2.30%</a:t>
              </a:r>
            </a:p>
          </p:txBody>
        </p:sp>
        <p:sp>
          <p:nvSpPr>
            <p:cNvPr id="6" name="TextBox 5">
              <a:extLst>
                <a:ext uri="{FF2B5EF4-FFF2-40B4-BE49-F238E27FC236}">
                  <a16:creationId xmlns:a16="http://schemas.microsoft.com/office/drawing/2014/main" id="{D7F47CAD-E1DF-B790-CF82-85686E910AFF}"/>
                </a:ext>
              </a:extLst>
            </p:cNvPr>
            <p:cNvSpPr txBox="1"/>
            <p:nvPr/>
          </p:nvSpPr>
          <p:spPr>
            <a:xfrm>
              <a:off x="9330045" y="2849088"/>
              <a:ext cx="849088" cy="323165"/>
            </a:xfrm>
            <a:prstGeom prst="rect">
              <a:avLst/>
            </a:prstGeom>
            <a:noFill/>
          </p:spPr>
          <p:txBody>
            <a:bodyPr wrap="square" rtlCol="0">
              <a:spAutoFit/>
            </a:bodyPr>
            <a:lstStyle/>
            <a:p>
              <a:r>
                <a:rPr lang="en-US" sz="1500" dirty="0">
                  <a:solidFill>
                    <a:srgbClr val="0070C0"/>
                  </a:solidFill>
                </a:rPr>
                <a:t>2.30%</a:t>
              </a:r>
            </a:p>
          </p:txBody>
        </p:sp>
        <p:sp>
          <p:nvSpPr>
            <p:cNvPr id="7" name="TextBox 6">
              <a:extLst>
                <a:ext uri="{FF2B5EF4-FFF2-40B4-BE49-F238E27FC236}">
                  <a16:creationId xmlns:a16="http://schemas.microsoft.com/office/drawing/2014/main" id="{C3C4C17D-F55D-56B4-190E-418534F01F3E}"/>
                </a:ext>
              </a:extLst>
            </p:cNvPr>
            <p:cNvSpPr txBox="1"/>
            <p:nvPr/>
          </p:nvSpPr>
          <p:spPr>
            <a:xfrm>
              <a:off x="2446315" y="2849088"/>
              <a:ext cx="849088" cy="323165"/>
            </a:xfrm>
            <a:prstGeom prst="rect">
              <a:avLst/>
            </a:prstGeom>
            <a:noFill/>
          </p:spPr>
          <p:txBody>
            <a:bodyPr wrap="square" rtlCol="0">
              <a:spAutoFit/>
            </a:bodyPr>
            <a:lstStyle/>
            <a:p>
              <a:r>
                <a:rPr lang="en-US" sz="1500" dirty="0">
                  <a:solidFill>
                    <a:srgbClr val="0070C0"/>
                  </a:solidFill>
                </a:rPr>
                <a:t>2.30%</a:t>
              </a:r>
            </a:p>
          </p:txBody>
        </p:sp>
        <p:sp>
          <p:nvSpPr>
            <p:cNvPr id="8" name="TextBox 7">
              <a:extLst>
                <a:ext uri="{FF2B5EF4-FFF2-40B4-BE49-F238E27FC236}">
                  <a16:creationId xmlns:a16="http://schemas.microsoft.com/office/drawing/2014/main" id="{E453D741-8417-1D97-3D2F-9FDC955647D4}"/>
                </a:ext>
              </a:extLst>
            </p:cNvPr>
            <p:cNvSpPr txBox="1"/>
            <p:nvPr/>
          </p:nvSpPr>
          <p:spPr>
            <a:xfrm>
              <a:off x="4740232" y="1377537"/>
              <a:ext cx="849088" cy="323165"/>
            </a:xfrm>
            <a:prstGeom prst="rect">
              <a:avLst/>
            </a:prstGeom>
            <a:noFill/>
          </p:spPr>
          <p:txBody>
            <a:bodyPr wrap="square" rtlCol="0">
              <a:spAutoFit/>
            </a:bodyPr>
            <a:lstStyle/>
            <a:p>
              <a:r>
                <a:rPr lang="en-US" sz="1500" dirty="0">
                  <a:solidFill>
                    <a:srgbClr val="0070C0"/>
                  </a:solidFill>
                </a:rPr>
                <a:t>2.30</a:t>
              </a:r>
              <a:r>
                <a:rPr lang="en-US" sz="1500" dirty="0"/>
                <a:t>%</a:t>
              </a:r>
            </a:p>
          </p:txBody>
        </p:sp>
        <p:sp>
          <p:nvSpPr>
            <p:cNvPr id="9" name="TextBox 8">
              <a:extLst>
                <a:ext uri="{FF2B5EF4-FFF2-40B4-BE49-F238E27FC236}">
                  <a16:creationId xmlns:a16="http://schemas.microsoft.com/office/drawing/2014/main" id="{F25F9E7B-7C1E-46C2-04BD-730706F05C3E}"/>
                </a:ext>
              </a:extLst>
            </p:cNvPr>
            <p:cNvSpPr txBox="1"/>
            <p:nvPr/>
          </p:nvSpPr>
          <p:spPr>
            <a:xfrm>
              <a:off x="7010398" y="1377537"/>
              <a:ext cx="849088" cy="323165"/>
            </a:xfrm>
            <a:prstGeom prst="rect">
              <a:avLst/>
            </a:prstGeom>
            <a:noFill/>
          </p:spPr>
          <p:txBody>
            <a:bodyPr wrap="square" rtlCol="0">
              <a:spAutoFit/>
            </a:bodyPr>
            <a:lstStyle/>
            <a:p>
              <a:r>
                <a:rPr lang="en-US" sz="1500" dirty="0">
                  <a:solidFill>
                    <a:srgbClr val="0070C0"/>
                  </a:solidFill>
                </a:rPr>
                <a:t>2.30%</a:t>
              </a:r>
            </a:p>
          </p:txBody>
        </p:sp>
        <p:sp>
          <p:nvSpPr>
            <p:cNvPr id="10" name="TextBox 9">
              <a:extLst>
                <a:ext uri="{FF2B5EF4-FFF2-40B4-BE49-F238E27FC236}">
                  <a16:creationId xmlns:a16="http://schemas.microsoft.com/office/drawing/2014/main" id="{FF359969-2418-5D62-8CB6-DACB73FE473F}"/>
                </a:ext>
              </a:extLst>
            </p:cNvPr>
            <p:cNvSpPr txBox="1"/>
            <p:nvPr/>
          </p:nvSpPr>
          <p:spPr>
            <a:xfrm>
              <a:off x="4823364" y="2849088"/>
              <a:ext cx="849088" cy="323165"/>
            </a:xfrm>
            <a:prstGeom prst="rect">
              <a:avLst/>
            </a:prstGeom>
            <a:noFill/>
          </p:spPr>
          <p:txBody>
            <a:bodyPr wrap="square" rtlCol="0">
              <a:spAutoFit/>
            </a:bodyPr>
            <a:lstStyle/>
            <a:p>
              <a:r>
                <a:rPr lang="en-US" sz="1500" dirty="0">
                  <a:solidFill>
                    <a:srgbClr val="0070C0"/>
                  </a:solidFill>
                </a:rPr>
                <a:t>.94%</a:t>
              </a:r>
            </a:p>
          </p:txBody>
        </p:sp>
        <p:sp>
          <p:nvSpPr>
            <p:cNvPr id="11" name="TextBox 10">
              <a:extLst>
                <a:ext uri="{FF2B5EF4-FFF2-40B4-BE49-F238E27FC236}">
                  <a16:creationId xmlns:a16="http://schemas.microsoft.com/office/drawing/2014/main" id="{7A503A2A-278C-5108-8E15-CCCEF5EE7535}"/>
                </a:ext>
              </a:extLst>
            </p:cNvPr>
            <p:cNvSpPr txBox="1"/>
            <p:nvPr/>
          </p:nvSpPr>
          <p:spPr>
            <a:xfrm>
              <a:off x="9330045" y="1377537"/>
              <a:ext cx="849088" cy="323165"/>
            </a:xfrm>
            <a:prstGeom prst="rect">
              <a:avLst/>
            </a:prstGeom>
            <a:noFill/>
          </p:spPr>
          <p:txBody>
            <a:bodyPr wrap="square" rtlCol="0">
              <a:spAutoFit/>
            </a:bodyPr>
            <a:lstStyle/>
            <a:p>
              <a:r>
                <a:rPr lang="en-US" sz="1500" dirty="0">
                  <a:solidFill>
                    <a:srgbClr val="0070C0"/>
                  </a:solidFill>
                </a:rPr>
                <a:t>2.69%</a:t>
              </a:r>
            </a:p>
          </p:txBody>
        </p:sp>
        <p:sp>
          <p:nvSpPr>
            <p:cNvPr id="12" name="TextBox 11">
              <a:extLst>
                <a:ext uri="{FF2B5EF4-FFF2-40B4-BE49-F238E27FC236}">
                  <a16:creationId xmlns:a16="http://schemas.microsoft.com/office/drawing/2014/main" id="{D57A5104-38BE-6EA2-A68B-047B486A0E07}"/>
                </a:ext>
              </a:extLst>
            </p:cNvPr>
            <p:cNvSpPr txBox="1"/>
            <p:nvPr/>
          </p:nvSpPr>
          <p:spPr>
            <a:xfrm>
              <a:off x="5874327" y="4300847"/>
              <a:ext cx="849088" cy="323165"/>
            </a:xfrm>
            <a:prstGeom prst="rect">
              <a:avLst/>
            </a:prstGeom>
            <a:noFill/>
          </p:spPr>
          <p:txBody>
            <a:bodyPr wrap="square" rtlCol="0">
              <a:spAutoFit/>
            </a:bodyPr>
            <a:lstStyle/>
            <a:p>
              <a:r>
                <a:rPr lang="en-US" sz="1500" dirty="0">
                  <a:solidFill>
                    <a:srgbClr val="0070C0"/>
                  </a:solidFill>
                </a:rPr>
                <a:t>4.53%</a:t>
              </a:r>
            </a:p>
          </p:txBody>
        </p:sp>
      </p:grpSp>
      <p:sp>
        <p:nvSpPr>
          <p:cNvPr id="17" name="TextBox 16">
            <a:extLst>
              <a:ext uri="{FF2B5EF4-FFF2-40B4-BE49-F238E27FC236}">
                <a16:creationId xmlns:a16="http://schemas.microsoft.com/office/drawing/2014/main" id="{7D42CC28-3C1E-0A5B-92BA-4B462EF62796}"/>
              </a:ext>
            </a:extLst>
          </p:cNvPr>
          <p:cNvSpPr txBox="1"/>
          <p:nvPr/>
        </p:nvSpPr>
        <p:spPr>
          <a:xfrm>
            <a:off x="3521031" y="4278085"/>
            <a:ext cx="849088" cy="323165"/>
          </a:xfrm>
          <a:prstGeom prst="rect">
            <a:avLst/>
          </a:prstGeom>
          <a:noFill/>
        </p:spPr>
        <p:txBody>
          <a:bodyPr wrap="square" rtlCol="0">
            <a:spAutoFit/>
          </a:bodyPr>
          <a:lstStyle/>
          <a:p>
            <a:r>
              <a:rPr lang="en-US" sz="1500" dirty="0">
                <a:solidFill>
                  <a:srgbClr val="0070C0"/>
                </a:solidFill>
              </a:rPr>
              <a:t>4.12%</a:t>
            </a:r>
          </a:p>
        </p:txBody>
      </p:sp>
      <p:sp>
        <p:nvSpPr>
          <p:cNvPr id="21" name="Oval 20">
            <a:extLst>
              <a:ext uri="{FF2B5EF4-FFF2-40B4-BE49-F238E27FC236}">
                <a16:creationId xmlns:a16="http://schemas.microsoft.com/office/drawing/2014/main" id="{85820DB4-417F-C3BC-7B8D-931D3E8AC508}"/>
              </a:ext>
            </a:extLst>
          </p:cNvPr>
          <p:cNvSpPr/>
          <p:nvPr/>
        </p:nvSpPr>
        <p:spPr>
          <a:xfrm>
            <a:off x="2764970" y="4546268"/>
            <a:ext cx="2119745" cy="1229097"/>
          </a:xfrm>
          <a:prstGeom prst="ellipse">
            <a:avLst/>
          </a:prstGeom>
          <a:solidFill>
            <a:srgbClr val="FABE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500570C-8991-C3E2-9398-6492EFECCE4D}"/>
              </a:ext>
            </a:extLst>
          </p:cNvPr>
          <p:cNvSpPr txBox="1"/>
          <p:nvPr/>
        </p:nvSpPr>
        <p:spPr>
          <a:xfrm>
            <a:off x="2996538" y="4825340"/>
            <a:ext cx="1638795" cy="584775"/>
          </a:xfrm>
          <a:prstGeom prst="rect">
            <a:avLst/>
          </a:prstGeom>
          <a:noFill/>
        </p:spPr>
        <p:txBody>
          <a:bodyPr wrap="square" rtlCol="0">
            <a:spAutoFit/>
          </a:bodyPr>
          <a:lstStyle/>
          <a:p>
            <a:pPr algn="ctr"/>
            <a:r>
              <a:rPr lang="en-US" sz="1600" b="1" dirty="0">
                <a:solidFill>
                  <a:schemeClr val="tx2">
                    <a:lumMod val="75000"/>
                  </a:schemeClr>
                </a:solidFill>
                <a:latin typeface="Franklin Gothic Medium" panose="020B0603020102020204" pitchFamily="34" charset="0"/>
                <a:cs typeface="Arial" panose="020B0604020202020204" pitchFamily="34" charset="0"/>
              </a:rPr>
              <a:t>Financial</a:t>
            </a:r>
            <a:r>
              <a:rPr lang="en-US" sz="1600" b="1" dirty="0">
                <a:solidFill>
                  <a:srgbClr val="002060"/>
                </a:solidFill>
                <a:latin typeface="Franklin Gothic Medium" panose="020B0603020102020204" pitchFamily="34" charset="0"/>
                <a:cs typeface="Arial" panose="020B0604020202020204" pitchFamily="34" charset="0"/>
              </a:rPr>
              <a:t> Aid Administration</a:t>
            </a:r>
          </a:p>
        </p:txBody>
      </p:sp>
      <p:sp>
        <p:nvSpPr>
          <p:cNvPr id="23" name="TextBox 22">
            <a:extLst>
              <a:ext uri="{FF2B5EF4-FFF2-40B4-BE49-F238E27FC236}">
                <a16:creationId xmlns:a16="http://schemas.microsoft.com/office/drawing/2014/main" id="{F2473D65-96F7-943E-7EF9-D817ECA23F5F}"/>
              </a:ext>
            </a:extLst>
          </p:cNvPr>
          <p:cNvSpPr txBox="1"/>
          <p:nvPr/>
        </p:nvSpPr>
        <p:spPr>
          <a:xfrm>
            <a:off x="8292933" y="4276105"/>
            <a:ext cx="849088" cy="323165"/>
          </a:xfrm>
          <a:prstGeom prst="rect">
            <a:avLst/>
          </a:prstGeom>
          <a:noFill/>
        </p:spPr>
        <p:txBody>
          <a:bodyPr wrap="square" rtlCol="0">
            <a:spAutoFit/>
          </a:bodyPr>
          <a:lstStyle/>
          <a:p>
            <a:r>
              <a:rPr lang="en-US" sz="1500" dirty="0">
                <a:solidFill>
                  <a:srgbClr val="0070C0"/>
                </a:solidFill>
              </a:rPr>
              <a:t>40.0%</a:t>
            </a:r>
          </a:p>
        </p:txBody>
      </p:sp>
      <p:sp>
        <p:nvSpPr>
          <p:cNvPr id="24" name="Oval 23">
            <a:extLst>
              <a:ext uri="{FF2B5EF4-FFF2-40B4-BE49-F238E27FC236}">
                <a16:creationId xmlns:a16="http://schemas.microsoft.com/office/drawing/2014/main" id="{9768C290-B9CB-E97F-8C3F-FDD01E96DE83}"/>
              </a:ext>
            </a:extLst>
          </p:cNvPr>
          <p:cNvSpPr/>
          <p:nvPr/>
        </p:nvSpPr>
        <p:spPr>
          <a:xfrm>
            <a:off x="7530934" y="4544288"/>
            <a:ext cx="2119745" cy="1229097"/>
          </a:xfrm>
          <a:prstGeom prst="ellipse">
            <a:avLst/>
          </a:prstGeom>
          <a:solidFill>
            <a:srgbClr val="FABE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8EBF1C0-C98F-7634-7F83-6FB402341C8E}"/>
              </a:ext>
            </a:extLst>
          </p:cNvPr>
          <p:cNvSpPr txBox="1"/>
          <p:nvPr/>
        </p:nvSpPr>
        <p:spPr>
          <a:xfrm>
            <a:off x="7762502" y="4823360"/>
            <a:ext cx="1638795" cy="584775"/>
          </a:xfrm>
          <a:prstGeom prst="rect">
            <a:avLst/>
          </a:prstGeom>
          <a:noFill/>
        </p:spPr>
        <p:txBody>
          <a:bodyPr wrap="square" rtlCol="0">
            <a:spAutoFit/>
          </a:bodyPr>
          <a:lstStyle/>
          <a:p>
            <a:pPr algn="ctr"/>
            <a:r>
              <a:rPr lang="en-US" sz="1600" b="1" dirty="0">
                <a:solidFill>
                  <a:schemeClr val="tx2">
                    <a:lumMod val="75000"/>
                  </a:schemeClr>
                </a:solidFill>
                <a:latin typeface="Franklin Gothic Medium" panose="020B0603020102020204" pitchFamily="34" charset="0"/>
                <a:cs typeface="Arial" panose="020B0604020202020204" pitchFamily="34" charset="0"/>
              </a:rPr>
              <a:t>Rising Scholars Network</a:t>
            </a:r>
            <a:endParaRPr lang="en-US" sz="1600" b="1" dirty="0">
              <a:solidFill>
                <a:srgbClr val="00206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40660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204DD-4A22-639E-D836-E145C9900B6C}"/>
            </a:ext>
          </a:extLst>
        </p:cNvPr>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974CB310-4BE2-B869-911F-E8A6F0AAEAAA}"/>
              </a:ext>
            </a:extLst>
          </p:cNvPr>
          <p:cNvSpPr txBox="1">
            <a:spLocks/>
          </p:cNvSpPr>
          <p:nvPr/>
        </p:nvSpPr>
        <p:spPr>
          <a:xfrm>
            <a:off x="5569033" y="1072407"/>
            <a:ext cx="6019306" cy="55302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lvl="2" indent="-320040">
              <a:lnSpc>
                <a:spcPct val="100000"/>
              </a:lnSpc>
              <a:spcBef>
                <a:spcPts val="0"/>
              </a:spcBef>
              <a:spcAft>
                <a:spcPts val="600"/>
              </a:spcAft>
              <a:buFont typeface="Courier New" panose="02070309020205020404" pitchFamily="49" charset="0"/>
              <a:buChar char="o"/>
            </a:pPr>
            <a:r>
              <a:rPr lang="en-US" sz="1400" dirty="0"/>
              <a:t>Nursing Grants</a:t>
            </a:r>
          </a:p>
          <a:p>
            <a:pPr marL="320040" lvl="2" indent="-320040">
              <a:lnSpc>
                <a:spcPct val="100000"/>
              </a:lnSpc>
              <a:spcBef>
                <a:spcPts val="0"/>
              </a:spcBef>
              <a:spcAft>
                <a:spcPts val="600"/>
              </a:spcAft>
              <a:buFont typeface="Courier New" panose="02070309020205020404" pitchFamily="49" charset="0"/>
              <a:buChar char="o"/>
            </a:pPr>
            <a:r>
              <a:rPr lang="en-US" sz="1400" dirty="0"/>
              <a:t>Puente Project</a:t>
            </a:r>
          </a:p>
          <a:p>
            <a:pPr marL="320040" lvl="2" indent="-320040">
              <a:lnSpc>
                <a:spcPct val="100000"/>
              </a:lnSpc>
              <a:spcBef>
                <a:spcPts val="0"/>
              </a:spcBef>
              <a:spcAft>
                <a:spcPts val="600"/>
              </a:spcAft>
              <a:buFont typeface="Courier New" panose="02070309020205020404" pitchFamily="49" charset="0"/>
              <a:buChar char="o"/>
            </a:pPr>
            <a:r>
              <a:rPr lang="en-US" sz="1400" dirty="0"/>
              <a:t>Equal Employment Opportunity Program </a:t>
            </a:r>
            <a:br>
              <a:rPr lang="en-US" sz="1400" dirty="0"/>
            </a:br>
            <a:r>
              <a:rPr lang="en-US" sz="1400" dirty="0">
                <a:solidFill>
                  <a:srgbClr val="FF0000"/>
                </a:solidFill>
              </a:rPr>
              <a:t>(-8.02% decrease in available funding)</a:t>
            </a:r>
          </a:p>
          <a:p>
            <a:pPr marL="320040" lvl="2" indent="-320040">
              <a:lnSpc>
                <a:spcPct val="100000"/>
              </a:lnSpc>
              <a:spcBef>
                <a:spcPts val="0"/>
              </a:spcBef>
              <a:spcAft>
                <a:spcPts val="600"/>
              </a:spcAft>
              <a:buFont typeface="Courier New" panose="02070309020205020404" pitchFamily="49" charset="0"/>
              <a:buChar char="o"/>
            </a:pPr>
            <a:r>
              <a:rPr lang="en-US" sz="1400" dirty="0"/>
              <a:t>Student Housing Lease Revenue Bond Payments</a:t>
            </a:r>
            <a:br>
              <a:rPr lang="en-US" sz="1400" dirty="0"/>
            </a:br>
            <a:r>
              <a:rPr lang="en-US" sz="1400" dirty="0">
                <a:solidFill>
                  <a:srgbClr val="FF0000"/>
                </a:solidFill>
              </a:rPr>
              <a:t>(-.20% decrease in available funding)</a:t>
            </a:r>
          </a:p>
          <a:p>
            <a:pPr marL="320040" lvl="2" indent="-320040">
              <a:lnSpc>
                <a:spcPct val="100000"/>
              </a:lnSpc>
              <a:spcBef>
                <a:spcPts val="0"/>
              </a:spcBef>
              <a:spcAft>
                <a:spcPts val="600"/>
              </a:spcAft>
              <a:buFont typeface="Courier New" panose="02070309020205020404" pitchFamily="49" charset="0"/>
              <a:buChar char="o"/>
            </a:pPr>
            <a:r>
              <a:rPr lang="en-US" sz="1400" dirty="0"/>
              <a:t>Dreamer Resource Liaisons</a:t>
            </a:r>
          </a:p>
          <a:p>
            <a:pPr marL="320040" lvl="2" indent="-320040">
              <a:lnSpc>
                <a:spcPct val="100000"/>
              </a:lnSpc>
              <a:spcBef>
                <a:spcPts val="0"/>
              </a:spcBef>
              <a:spcAft>
                <a:spcPts val="600"/>
              </a:spcAft>
              <a:buFont typeface="Courier New" panose="02070309020205020404" pitchFamily="49" charset="0"/>
              <a:buChar char="o"/>
            </a:pPr>
            <a:r>
              <a:rPr lang="en-US" sz="1400" dirty="0"/>
              <a:t>Veterans Resource Centers</a:t>
            </a:r>
          </a:p>
          <a:p>
            <a:pPr marL="320040" lvl="2" indent="-320040">
              <a:lnSpc>
                <a:spcPct val="100000"/>
              </a:lnSpc>
              <a:spcBef>
                <a:spcPts val="0"/>
              </a:spcBef>
              <a:spcAft>
                <a:spcPts val="600"/>
              </a:spcAft>
              <a:buFont typeface="Courier New" panose="02070309020205020404" pitchFamily="49" charset="0"/>
              <a:buChar char="o"/>
            </a:pPr>
            <a:r>
              <a:rPr lang="en-US" sz="1400" dirty="0"/>
              <a:t>Classified Employee Summer Assistance Program</a:t>
            </a:r>
          </a:p>
          <a:p>
            <a:pPr marL="320040" lvl="2" indent="-320040">
              <a:lnSpc>
                <a:spcPct val="100000"/>
              </a:lnSpc>
              <a:spcBef>
                <a:spcPts val="0"/>
              </a:spcBef>
              <a:spcAft>
                <a:spcPts val="600"/>
              </a:spcAft>
              <a:buFont typeface="Courier New" panose="02070309020205020404" pitchFamily="49" charset="0"/>
              <a:buChar char="o"/>
            </a:pPr>
            <a:r>
              <a:rPr lang="en-US" sz="1400" dirty="0"/>
              <a:t>Immigrant Legal Services through CDSS</a:t>
            </a:r>
          </a:p>
          <a:p>
            <a:pPr marL="320040" lvl="2" indent="-320040">
              <a:lnSpc>
                <a:spcPct val="100000"/>
              </a:lnSpc>
              <a:spcBef>
                <a:spcPts val="0"/>
              </a:spcBef>
              <a:spcAft>
                <a:spcPts val="600"/>
              </a:spcAft>
              <a:buFont typeface="Courier New" panose="02070309020205020404" pitchFamily="49" charset="0"/>
              <a:buChar char="o"/>
            </a:pPr>
            <a:r>
              <a:rPr lang="en-US" sz="1400" dirty="0"/>
              <a:t>Umoja</a:t>
            </a:r>
          </a:p>
          <a:p>
            <a:pPr marL="320040" lvl="2" indent="-320040">
              <a:lnSpc>
                <a:spcPct val="100000"/>
              </a:lnSpc>
              <a:spcBef>
                <a:spcPts val="0"/>
              </a:spcBef>
              <a:spcAft>
                <a:spcPts val="600"/>
              </a:spcAft>
              <a:buFont typeface="Courier New" panose="02070309020205020404" pitchFamily="49" charset="0"/>
              <a:buChar char="o"/>
            </a:pPr>
            <a:r>
              <a:rPr lang="en-US" sz="1400" dirty="0"/>
              <a:t>AANHPI Student Achievement Program</a:t>
            </a:r>
          </a:p>
          <a:p>
            <a:pPr marL="320040" lvl="2" indent="-320040">
              <a:lnSpc>
                <a:spcPct val="100000"/>
              </a:lnSpc>
              <a:spcBef>
                <a:spcPts val="0"/>
              </a:spcBef>
              <a:spcAft>
                <a:spcPts val="600"/>
              </a:spcAft>
              <a:buFont typeface="Courier New" panose="02070309020205020404" pitchFamily="49" charset="0"/>
              <a:buChar char="o"/>
            </a:pPr>
            <a:r>
              <a:rPr lang="en-US" sz="1400" dirty="0"/>
              <a:t>Foster Parent Education Program</a:t>
            </a:r>
          </a:p>
          <a:p>
            <a:pPr marL="320040" lvl="2" indent="-320040">
              <a:lnSpc>
                <a:spcPct val="100000"/>
              </a:lnSpc>
              <a:spcBef>
                <a:spcPts val="0"/>
              </a:spcBef>
              <a:spcAft>
                <a:spcPts val="600"/>
              </a:spcAft>
              <a:buFont typeface="Courier New" panose="02070309020205020404" pitchFamily="49" charset="0"/>
              <a:buChar char="o"/>
            </a:pPr>
            <a:r>
              <a:rPr lang="en-US" sz="1400" dirty="0"/>
              <a:t>Rising Scholars Network – Textbooks/Digital Course Content for Inmates</a:t>
            </a:r>
          </a:p>
          <a:p>
            <a:pPr marL="320040" lvl="2" indent="-320040">
              <a:lnSpc>
                <a:spcPct val="100000"/>
              </a:lnSpc>
              <a:spcBef>
                <a:spcPts val="0"/>
              </a:spcBef>
              <a:spcAft>
                <a:spcPts val="600"/>
              </a:spcAft>
              <a:buFont typeface="Courier New" panose="02070309020205020404" pitchFamily="49" charset="0"/>
              <a:buChar char="o"/>
            </a:pPr>
            <a:r>
              <a:rPr lang="en-US" sz="1400" dirty="0"/>
              <a:t>Middle College High School Program</a:t>
            </a:r>
          </a:p>
          <a:p>
            <a:pPr marL="320040" lvl="2" indent="-320040">
              <a:lnSpc>
                <a:spcPct val="100000"/>
              </a:lnSpc>
              <a:spcBef>
                <a:spcPts val="0"/>
              </a:spcBef>
              <a:spcAft>
                <a:spcPts val="600"/>
              </a:spcAft>
              <a:buFont typeface="Courier New" panose="02070309020205020404" pitchFamily="49" charset="0"/>
              <a:buChar char="o"/>
            </a:pPr>
            <a:r>
              <a:rPr lang="en-US" sz="1400" dirty="0"/>
              <a:t>Academic Senate</a:t>
            </a:r>
          </a:p>
          <a:p>
            <a:pPr marL="320040" lvl="2" indent="-320040">
              <a:lnSpc>
                <a:spcPct val="100000"/>
              </a:lnSpc>
              <a:spcBef>
                <a:spcPts val="0"/>
              </a:spcBef>
              <a:spcAft>
                <a:spcPts val="600"/>
              </a:spcAft>
              <a:buFont typeface="Courier New" panose="02070309020205020404" pitchFamily="49" charset="0"/>
              <a:buChar char="o"/>
            </a:pPr>
            <a:r>
              <a:rPr lang="en-US" sz="1400" dirty="0"/>
              <a:t>Historically Black Colleges and Universities (HBCU) Transfer Pathway Project</a:t>
            </a:r>
          </a:p>
          <a:p>
            <a:pPr marL="320040" lvl="2" indent="-320040">
              <a:lnSpc>
                <a:spcPct val="100000"/>
              </a:lnSpc>
              <a:spcBef>
                <a:spcPts val="0"/>
              </a:spcBef>
              <a:spcAft>
                <a:spcPts val="600"/>
              </a:spcAft>
              <a:buFont typeface="Courier New" panose="02070309020205020404" pitchFamily="49" charset="0"/>
              <a:buChar char="o"/>
            </a:pPr>
            <a:r>
              <a:rPr lang="en-US" sz="1400" dirty="0"/>
              <a:t>African American Male Educational Network and Development (A2MEND)</a:t>
            </a:r>
          </a:p>
          <a:p>
            <a:pPr marL="320040" lvl="2" indent="-320040">
              <a:lnSpc>
                <a:spcPct val="100000"/>
              </a:lnSpc>
              <a:spcBef>
                <a:spcPts val="0"/>
              </a:spcBef>
              <a:spcAft>
                <a:spcPts val="600"/>
              </a:spcAft>
              <a:buFont typeface="Courier New" panose="02070309020205020404" pitchFamily="49" charset="0"/>
              <a:buChar char="o"/>
            </a:pPr>
            <a:r>
              <a:rPr lang="en-US" sz="1400" dirty="0"/>
              <a:t>FCMAT			</a:t>
            </a:r>
          </a:p>
          <a:p>
            <a:pPr marL="320040" lvl="2" indent="-320040">
              <a:lnSpc>
                <a:spcPct val="100000"/>
              </a:lnSpc>
              <a:spcBef>
                <a:spcPts val="0"/>
              </a:spcBef>
              <a:spcAft>
                <a:spcPts val="600"/>
              </a:spcAft>
              <a:buFont typeface="Courier New" panose="02070309020205020404" pitchFamily="49" charset="0"/>
              <a:buChar char="o"/>
            </a:pPr>
            <a:r>
              <a:rPr lang="en-US" sz="1400" dirty="0"/>
              <a:t>Transfer Pathway Project (excluding HBCUs)</a:t>
            </a:r>
          </a:p>
        </p:txBody>
      </p:sp>
      <p:pic>
        <p:nvPicPr>
          <p:cNvPr id="17" name="Picture 16">
            <a:extLst>
              <a:ext uri="{FF2B5EF4-FFF2-40B4-BE49-F238E27FC236}">
                <a16:creationId xmlns:a16="http://schemas.microsoft.com/office/drawing/2014/main" id="{7C791D0F-FCFF-E04E-9459-ADB3C3F6BE9E}"/>
              </a:ext>
            </a:extLst>
          </p:cNvPr>
          <p:cNvPicPr>
            <a:picLocks noChangeAspect="1"/>
          </p:cNvPicPr>
          <p:nvPr/>
        </p:nvPicPr>
        <p:blipFill>
          <a:blip r:embed="rId3"/>
          <a:stretch>
            <a:fillRect/>
          </a:stretch>
        </p:blipFill>
        <p:spPr>
          <a:xfrm>
            <a:off x="10191126" y="1170569"/>
            <a:ext cx="1701887" cy="704886"/>
          </a:xfrm>
          <a:prstGeom prst="rect">
            <a:avLst/>
          </a:prstGeom>
        </p:spPr>
      </p:pic>
      <p:sp>
        <p:nvSpPr>
          <p:cNvPr id="2" name="Title 1">
            <a:extLst>
              <a:ext uri="{FF2B5EF4-FFF2-40B4-BE49-F238E27FC236}">
                <a16:creationId xmlns:a16="http://schemas.microsoft.com/office/drawing/2014/main" id="{B240C659-07A7-1C09-FF31-DFF54922782E}"/>
              </a:ext>
            </a:extLst>
          </p:cNvPr>
          <p:cNvSpPr>
            <a:spLocks noGrp="1"/>
          </p:cNvSpPr>
          <p:nvPr>
            <p:ph type="title"/>
          </p:nvPr>
        </p:nvSpPr>
        <p:spPr>
          <a:xfrm>
            <a:off x="0" y="206098"/>
            <a:ext cx="12192000" cy="761156"/>
          </a:xfrm>
        </p:spPr>
        <p:txBody>
          <a:bodyPr>
            <a:normAutofit fontScale="90000"/>
          </a:bodyPr>
          <a:lstStyle/>
          <a:p>
            <a:pPr algn="ctr"/>
            <a:r>
              <a:rPr lang="en-US" dirty="0">
                <a:latin typeface="Garamond" panose="02020404030301010803" pitchFamily="18" charset="0"/>
              </a:rPr>
              <a:t>Programs Funded at 2024-2025 Amounts, but No COLA</a:t>
            </a:r>
          </a:p>
        </p:txBody>
      </p:sp>
      <p:sp>
        <p:nvSpPr>
          <p:cNvPr id="13" name="Slide Number Placeholder 12">
            <a:extLst>
              <a:ext uri="{FF2B5EF4-FFF2-40B4-BE49-F238E27FC236}">
                <a16:creationId xmlns:a16="http://schemas.microsoft.com/office/drawing/2014/main" id="{5656248A-BA40-DCB3-6DB8-B39B48A2E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A5A732-A301-6012-4619-BAA2ABD8C751}"/>
              </a:ext>
            </a:extLst>
          </p:cNvPr>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866DC14-CFFE-092C-6BE7-1F6DB3445280}"/>
              </a:ext>
            </a:extLst>
          </p:cNvPr>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DADA1D-2AF2-78B2-7739-4BFFAD6C5132}"/>
              </a:ext>
            </a:extLst>
          </p:cNvPr>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4" name="Content Placeholder 1">
            <a:extLst>
              <a:ext uri="{FF2B5EF4-FFF2-40B4-BE49-F238E27FC236}">
                <a16:creationId xmlns:a16="http://schemas.microsoft.com/office/drawing/2014/main" id="{2F037D0E-4E41-3D03-97A4-F0B326CA99E1}"/>
              </a:ext>
            </a:extLst>
          </p:cNvPr>
          <p:cNvSpPr>
            <a:spLocks noGrp="1"/>
          </p:cNvSpPr>
          <p:nvPr>
            <p:ph idx="1"/>
          </p:nvPr>
        </p:nvSpPr>
        <p:spPr>
          <a:xfrm>
            <a:off x="654628" y="1072407"/>
            <a:ext cx="4784271" cy="5530267"/>
          </a:xfrm>
        </p:spPr>
        <p:txBody>
          <a:bodyPr>
            <a:noAutofit/>
          </a:bodyPr>
          <a:lstStyle/>
          <a:p>
            <a:pPr marL="320040" lvl="2" indent="-320040">
              <a:lnSpc>
                <a:spcPct val="100000"/>
              </a:lnSpc>
              <a:spcBef>
                <a:spcPts val="0"/>
              </a:spcBef>
              <a:spcAft>
                <a:spcPts val="600"/>
              </a:spcAft>
              <a:buFont typeface="Courier New" panose="02070309020205020404" pitchFamily="49" charset="0"/>
              <a:buChar char="o"/>
            </a:pPr>
            <a:r>
              <a:rPr lang="en-US" sz="1400" dirty="0"/>
              <a:t>Student Equity and Achievement Program</a:t>
            </a:r>
          </a:p>
          <a:p>
            <a:pPr marL="320040" lvl="2" indent="-320040">
              <a:lnSpc>
                <a:spcPct val="100000"/>
              </a:lnSpc>
              <a:spcBef>
                <a:spcPts val="0"/>
              </a:spcBef>
              <a:spcAft>
                <a:spcPts val="600"/>
              </a:spcAft>
              <a:buFont typeface="Courier New" panose="02070309020205020404" pitchFamily="49" charset="0"/>
              <a:buChar char="o"/>
            </a:pPr>
            <a:r>
              <a:rPr lang="en-US" sz="1400" dirty="0"/>
              <a:t>Student Success Completion Grant</a:t>
            </a:r>
          </a:p>
          <a:p>
            <a:pPr marL="320040" lvl="2" indent="-320040">
              <a:lnSpc>
                <a:spcPct val="100000"/>
              </a:lnSpc>
              <a:spcBef>
                <a:spcPts val="0"/>
              </a:spcBef>
              <a:spcAft>
                <a:spcPts val="600"/>
              </a:spcAft>
              <a:buFont typeface="Courier New" panose="02070309020205020404" pitchFamily="49" charset="0"/>
              <a:buChar char="o"/>
            </a:pPr>
            <a:r>
              <a:rPr lang="en-US" sz="1400" dirty="0"/>
              <a:t>Strong Workforce Program</a:t>
            </a:r>
          </a:p>
          <a:p>
            <a:pPr marL="320040" lvl="2" indent="-320040">
              <a:lnSpc>
                <a:spcPct val="100000"/>
              </a:lnSpc>
              <a:spcBef>
                <a:spcPts val="0"/>
              </a:spcBef>
              <a:spcAft>
                <a:spcPts val="600"/>
              </a:spcAft>
              <a:buFont typeface="Courier New" panose="02070309020205020404" pitchFamily="49" charset="0"/>
              <a:buChar char="o"/>
            </a:pPr>
            <a:r>
              <a:rPr lang="en-US" sz="1400" dirty="0"/>
              <a:t>Part-time Faculty Health Insurance</a:t>
            </a:r>
          </a:p>
          <a:p>
            <a:pPr marL="320040" lvl="2" indent="-320040">
              <a:lnSpc>
                <a:spcPct val="100000"/>
              </a:lnSpc>
              <a:spcBef>
                <a:spcPts val="0"/>
              </a:spcBef>
              <a:spcAft>
                <a:spcPts val="600"/>
              </a:spcAft>
              <a:buFont typeface="Courier New" panose="02070309020205020404" pitchFamily="49" charset="0"/>
              <a:buChar char="o"/>
            </a:pPr>
            <a:r>
              <a:rPr lang="en-US" sz="1400" dirty="0"/>
              <a:t>Full-time Faculty Hiring</a:t>
            </a:r>
          </a:p>
          <a:p>
            <a:pPr marL="320040" lvl="2" indent="-320040">
              <a:lnSpc>
                <a:spcPct val="100000"/>
              </a:lnSpc>
              <a:spcBef>
                <a:spcPts val="0"/>
              </a:spcBef>
              <a:spcAft>
                <a:spcPts val="600"/>
              </a:spcAft>
              <a:buFont typeface="Courier New" panose="02070309020205020404" pitchFamily="49" charset="0"/>
              <a:buChar char="o"/>
            </a:pPr>
            <a:r>
              <a:rPr lang="en-US" sz="1400" dirty="0"/>
              <a:t>California College Promise (AB 19)</a:t>
            </a:r>
          </a:p>
          <a:p>
            <a:pPr marL="320040" lvl="2" indent="-320040">
              <a:lnSpc>
                <a:spcPct val="100000"/>
              </a:lnSpc>
              <a:spcBef>
                <a:spcPts val="0"/>
              </a:spcBef>
              <a:spcAft>
                <a:spcPts val="600"/>
              </a:spcAft>
              <a:buFont typeface="Courier New" panose="02070309020205020404" pitchFamily="49" charset="0"/>
              <a:buChar char="o"/>
            </a:pPr>
            <a:r>
              <a:rPr lang="en-US" sz="1400" dirty="0"/>
              <a:t>Integrated Technology</a:t>
            </a:r>
          </a:p>
          <a:p>
            <a:pPr marL="320040" lvl="2" indent="-320040">
              <a:lnSpc>
                <a:spcPct val="100000"/>
              </a:lnSpc>
              <a:spcBef>
                <a:spcPts val="0"/>
              </a:spcBef>
              <a:spcAft>
                <a:spcPts val="600"/>
              </a:spcAft>
              <a:buFont typeface="Courier New" panose="02070309020205020404" pitchFamily="49" charset="0"/>
              <a:buChar char="o"/>
            </a:pPr>
            <a:r>
              <a:rPr lang="en-US" sz="1400" dirty="0" err="1"/>
              <a:t>NextUp</a:t>
            </a:r>
            <a:r>
              <a:rPr lang="en-US" sz="1400" dirty="0"/>
              <a:t> (foster youth program)</a:t>
            </a:r>
          </a:p>
          <a:p>
            <a:pPr marL="320040" lvl="2" indent="-320040">
              <a:lnSpc>
                <a:spcPct val="100000"/>
              </a:lnSpc>
              <a:spcBef>
                <a:spcPts val="0"/>
              </a:spcBef>
              <a:spcAft>
                <a:spcPts val="600"/>
              </a:spcAft>
              <a:buFont typeface="Courier New" panose="02070309020205020404" pitchFamily="49" charset="0"/>
              <a:buChar char="o"/>
            </a:pPr>
            <a:r>
              <a:rPr lang="en-US" sz="1400" dirty="0"/>
              <a:t>Basic Needs Centers</a:t>
            </a:r>
          </a:p>
          <a:p>
            <a:pPr marL="320040" lvl="2" indent="-320040">
              <a:lnSpc>
                <a:spcPct val="100000"/>
              </a:lnSpc>
              <a:spcBef>
                <a:spcPts val="0"/>
              </a:spcBef>
              <a:spcAft>
                <a:spcPts val="600"/>
              </a:spcAft>
              <a:buFont typeface="Courier New" panose="02070309020205020404" pitchFamily="49" charset="0"/>
              <a:buChar char="o"/>
            </a:pPr>
            <a:r>
              <a:rPr lang="en-US" sz="1400" dirty="0"/>
              <a:t>Mathematics, Engineering, Science Achievement (MESA)</a:t>
            </a:r>
          </a:p>
          <a:p>
            <a:pPr marL="320040" lvl="2" indent="-320040">
              <a:lnSpc>
                <a:spcPct val="100000"/>
              </a:lnSpc>
              <a:spcBef>
                <a:spcPts val="0"/>
              </a:spcBef>
              <a:spcAft>
                <a:spcPts val="600"/>
              </a:spcAft>
              <a:buFont typeface="Courier New" panose="02070309020205020404" pitchFamily="49" charset="0"/>
              <a:buChar char="o"/>
            </a:pPr>
            <a:r>
              <a:rPr lang="en-US" sz="1400" dirty="0"/>
              <a:t>Student Mental Health Services</a:t>
            </a:r>
          </a:p>
          <a:p>
            <a:pPr marL="320040" lvl="2" indent="-320040">
              <a:lnSpc>
                <a:spcPct val="100000"/>
              </a:lnSpc>
              <a:spcBef>
                <a:spcPts val="0"/>
              </a:spcBef>
              <a:spcAft>
                <a:spcPts val="600"/>
              </a:spcAft>
              <a:buFont typeface="Courier New" panose="02070309020205020404" pitchFamily="49" charset="0"/>
              <a:buChar char="o"/>
            </a:pPr>
            <a:r>
              <a:rPr lang="en-US" sz="1400" dirty="0"/>
              <a:t>California Apprenticeship Initiative</a:t>
            </a:r>
          </a:p>
          <a:p>
            <a:pPr marL="320040" lvl="2" indent="-320040">
              <a:lnSpc>
                <a:spcPct val="100000"/>
              </a:lnSpc>
              <a:spcBef>
                <a:spcPts val="0"/>
              </a:spcBef>
              <a:spcAft>
                <a:spcPts val="600"/>
              </a:spcAft>
              <a:buFont typeface="Courier New" panose="02070309020205020404" pitchFamily="49" charset="0"/>
              <a:buChar char="o"/>
            </a:pPr>
            <a:r>
              <a:rPr lang="en-US" sz="1400" dirty="0"/>
              <a:t>Institutional Effectiveness Initiative</a:t>
            </a:r>
          </a:p>
          <a:p>
            <a:pPr marL="320040" lvl="2" indent="-320040">
              <a:lnSpc>
                <a:spcPct val="100000"/>
              </a:lnSpc>
              <a:spcBef>
                <a:spcPts val="0"/>
              </a:spcBef>
              <a:spcAft>
                <a:spcPts val="600"/>
              </a:spcAft>
              <a:buFont typeface="Courier New" panose="02070309020205020404" pitchFamily="49" charset="0"/>
              <a:buChar char="o"/>
            </a:pPr>
            <a:r>
              <a:rPr lang="en-US" sz="1400" dirty="0"/>
              <a:t>Part-time Faculty Compensation</a:t>
            </a:r>
          </a:p>
          <a:p>
            <a:pPr marL="320040" lvl="2" indent="-320040">
              <a:lnSpc>
                <a:spcPct val="100000"/>
              </a:lnSpc>
              <a:spcBef>
                <a:spcPts val="0"/>
              </a:spcBef>
              <a:spcAft>
                <a:spcPts val="600"/>
              </a:spcAft>
              <a:buFont typeface="Courier New" panose="02070309020205020404" pitchFamily="49" charset="0"/>
              <a:buChar char="o"/>
            </a:pPr>
            <a:r>
              <a:rPr lang="en-US" sz="1400" dirty="0"/>
              <a:t>Part-time Faculty Office Hours</a:t>
            </a:r>
          </a:p>
          <a:p>
            <a:pPr marL="320040" lvl="2" indent="-320040">
              <a:lnSpc>
                <a:spcPct val="100000"/>
              </a:lnSpc>
              <a:spcBef>
                <a:spcPts val="0"/>
              </a:spcBef>
              <a:spcAft>
                <a:spcPts val="600"/>
              </a:spcAft>
              <a:buFont typeface="Courier New" panose="02070309020205020404" pitchFamily="49" charset="0"/>
              <a:buChar char="o"/>
            </a:pPr>
            <a:r>
              <a:rPr lang="en-US" sz="1400" dirty="0"/>
              <a:t>Economic and Workforce Development</a:t>
            </a:r>
          </a:p>
          <a:p>
            <a:pPr marL="320040" lvl="2" indent="-320040">
              <a:lnSpc>
                <a:spcPct val="100000"/>
              </a:lnSpc>
              <a:spcBef>
                <a:spcPts val="0"/>
              </a:spcBef>
              <a:spcAft>
                <a:spcPts val="600"/>
              </a:spcAft>
              <a:buFont typeface="Courier New" panose="02070309020205020404" pitchFamily="49" charset="0"/>
              <a:buChar char="o"/>
            </a:pPr>
            <a:r>
              <a:rPr lang="en-US" sz="1400" dirty="0"/>
              <a:t>Homeless and Housing Insecurity Program</a:t>
            </a:r>
          </a:p>
          <a:p>
            <a:pPr marL="320040" lvl="2" indent="-320040">
              <a:lnSpc>
                <a:spcPct val="100000"/>
              </a:lnSpc>
              <a:spcBef>
                <a:spcPts val="0"/>
              </a:spcBef>
              <a:spcAft>
                <a:spcPts val="600"/>
              </a:spcAft>
              <a:buFont typeface="Courier New" panose="02070309020205020404" pitchFamily="49" charset="0"/>
              <a:buChar char="o"/>
            </a:pPr>
            <a:r>
              <a:rPr lang="en-US" sz="1400" dirty="0"/>
              <a:t>California Virtual Campus</a:t>
            </a:r>
          </a:p>
          <a:p>
            <a:pPr marL="320040" lvl="2" indent="-320040">
              <a:lnSpc>
                <a:spcPct val="100000"/>
              </a:lnSpc>
              <a:spcBef>
                <a:spcPts val="0"/>
              </a:spcBef>
              <a:spcAft>
                <a:spcPts val="600"/>
              </a:spcAft>
              <a:buFont typeface="Courier New" panose="02070309020205020404" pitchFamily="49" charset="0"/>
              <a:buChar char="o"/>
            </a:pPr>
            <a:r>
              <a:rPr lang="en-US" sz="1400" dirty="0" err="1"/>
              <a:t>Calbright</a:t>
            </a:r>
            <a:r>
              <a:rPr lang="en-US" sz="1400" dirty="0"/>
              <a:t> College</a:t>
            </a:r>
          </a:p>
        </p:txBody>
      </p:sp>
    </p:spTree>
    <p:extLst>
      <p:ext uri="{BB962C8B-B14F-4D97-AF65-F5344CB8AC3E}">
        <p14:creationId xmlns:p14="http://schemas.microsoft.com/office/powerpoint/2010/main" val="323550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06098"/>
            <a:ext cx="11007173" cy="761156"/>
          </a:xfrm>
        </p:spPr>
        <p:txBody>
          <a:bodyPr/>
          <a:lstStyle/>
          <a:p>
            <a:pPr algn="ctr"/>
            <a:r>
              <a:rPr lang="en-US" dirty="0">
                <a:latin typeface="Garamond" panose="02020404030301010803" pitchFamily="18" charset="0"/>
              </a:rPr>
              <a:t>Programs Not Receiving 2.30% COLA</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8" name="Content Placeholder 1">
            <a:extLst>
              <a:ext uri="{FF2B5EF4-FFF2-40B4-BE49-F238E27FC236}">
                <a16:creationId xmlns:a16="http://schemas.microsoft.com/office/drawing/2014/main" id="{64ACA94A-2DBF-FDE2-32F7-7FD4229C0EC2}"/>
              </a:ext>
            </a:extLst>
          </p:cNvPr>
          <p:cNvSpPr>
            <a:spLocks noGrp="1"/>
          </p:cNvSpPr>
          <p:nvPr>
            <p:ph idx="1"/>
          </p:nvPr>
        </p:nvSpPr>
        <p:spPr>
          <a:xfrm>
            <a:off x="654627" y="1618680"/>
            <a:ext cx="11125695" cy="2324670"/>
          </a:xfrm>
        </p:spPr>
        <p:txBody>
          <a:bodyPr>
            <a:normAutofit/>
          </a:bodyPr>
          <a:lstStyle/>
          <a:p>
            <a:pPr>
              <a:spcAft>
                <a:spcPts val="1200"/>
              </a:spcAft>
            </a:pPr>
            <a:r>
              <a:rPr lang="en-US" sz="2400" dirty="0"/>
              <a:t>California provides funding for </a:t>
            </a:r>
            <a:r>
              <a:rPr lang="en-US" sz="2400" b="1" u="sng" dirty="0"/>
              <a:t>nearly 50 categorical programs</a:t>
            </a:r>
            <a:r>
              <a:rPr lang="en-US" sz="2400" dirty="0"/>
              <a:t> in 2025-26.  </a:t>
            </a:r>
          </a:p>
          <a:p>
            <a:pPr>
              <a:spcAft>
                <a:spcPts val="1200"/>
              </a:spcAft>
            </a:pPr>
            <a:r>
              <a:rPr lang="en-US" sz="2400" dirty="0"/>
              <a:t>Approximately 80% of categorical programs did not receive COLA for 2025-26. </a:t>
            </a:r>
          </a:p>
          <a:p>
            <a:pPr>
              <a:spcAft>
                <a:spcPts val="1200"/>
              </a:spcAft>
            </a:pPr>
            <a:r>
              <a:rPr lang="en-US" sz="2400" dirty="0"/>
              <a:t>For the Top Six categorical programs, the exclusion of 2.30% COLA resulted in </a:t>
            </a:r>
            <a:br>
              <a:rPr lang="en-US" sz="2400" dirty="0"/>
            </a:br>
            <a:r>
              <a:rPr lang="en-US" sz="2400" dirty="0"/>
              <a:t> </a:t>
            </a:r>
            <a:r>
              <a:rPr lang="en-US" sz="2400" dirty="0">
                <a:solidFill>
                  <a:srgbClr val="FF0000"/>
                </a:solidFill>
              </a:rPr>
              <a:t>“lost revenue” of $38.4 million </a:t>
            </a:r>
            <a:r>
              <a:rPr lang="en-US" sz="2400" dirty="0"/>
              <a:t>for all institutions statewide, as illustrated below.</a:t>
            </a:r>
          </a:p>
        </p:txBody>
      </p:sp>
      <p:graphicFrame>
        <p:nvGraphicFramePr>
          <p:cNvPr id="3" name="Table 2">
            <a:extLst>
              <a:ext uri="{FF2B5EF4-FFF2-40B4-BE49-F238E27FC236}">
                <a16:creationId xmlns:a16="http://schemas.microsoft.com/office/drawing/2014/main" id="{9BB4986D-BE05-121F-200E-01D08AA9251D}"/>
              </a:ext>
            </a:extLst>
          </p:cNvPr>
          <p:cNvGraphicFramePr>
            <a:graphicFrameLocks noGrp="1"/>
          </p:cNvGraphicFramePr>
          <p:nvPr>
            <p:extLst>
              <p:ext uri="{D42A27DB-BD31-4B8C-83A1-F6EECF244321}">
                <p14:modId xmlns:p14="http://schemas.microsoft.com/office/powerpoint/2010/main" val="780076129"/>
              </p:ext>
            </p:extLst>
          </p:nvPr>
        </p:nvGraphicFramePr>
        <p:xfrm>
          <a:off x="1710822" y="3825740"/>
          <a:ext cx="9014279" cy="2590800"/>
        </p:xfrm>
        <a:graphic>
          <a:graphicData uri="http://schemas.openxmlformats.org/drawingml/2006/table">
            <a:tbl>
              <a:tblPr firstRow="1" bandRow="1">
                <a:tableStyleId>{5C22544A-7EE6-4342-B048-85BDC9FD1C3A}</a:tableStyleId>
              </a:tblPr>
              <a:tblGrid>
                <a:gridCol w="4434114">
                  <a:extLst>
                    <a:ext uri="{9D8B030D-6E8A-4147-A177-3AD203B41FA5}">
                      <a16:colId xmlns:a16="http://schemas.microsoft.com/office/drawing/2014/main" val="412905635"/>
                    </a:ext>
                  </a:extLst>
                </a:gridCol>
                <a:gridCol w="2514600">
                  <a:extLst>
                    <a:ext uri="{9D8B030D-6E8A-4147-A177-3AD203B41FA5}">
                      <a16:colId xmlns:a16="http://schemas.microsoft.com/office/drawing/2014/main" val="4020294310"/>
                    </a:ext>
                  </a:extLst>
                </a:gridCol>
                <a:gridCol w="2065565">
                  <a:extLst>
                    <a:ext uri="{9D8B030D-6E8A-4147-A177-3AD203B41FA5}">
                      <a16:colId xmlns:a16="http://schemas.microsoft.com/office/drawing/2014/main" val="3349062872"/>
                    </a:ext>
                  </a:extLst>
                </a:gridCol>
              </a:tblGrid>
              <a:tr h="233254">
                <a:tc>
                  <a:txBody>
                    <a:bodyPr/>
                    <a:lstStyle/>
                    <a:p>
                      <a:r>
                        <a:rPr lang="en-US" dirty="0"/>
                        <a:t>Top Six Programs Not Receiving 2.30% COLA</a:t>
                      </a:r>
                    </a:p>
                  </a:txBody>
                  <a:tcPr/>
                </a:tc>
                <a:tc>
                  <a:txBody>
                    <a:bodyPr/>
                    <a:lstStyle/>
                    <a:p>
                      <a:r>
                        <a:rPr lang="en-US" dirty="0"/>
                        <a:t>Allocation without COLA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“Lost Revenue”</a:t>
                      </a:r>
                    </a:p>
                  </a:txBody>
                  <a:tcPr/>
                </a:tc>
                <a:extLst>
                  <a:ext uri="{0D108BD9-81ED-4DB2-BD59-A6C34878D82A}">
                    <a16:rowId xmlns:a16="http://schemas.microsoft.com/office/drawing/2014/main" val="3675879842"/>
                  </a:ext>
                </a:extLst>
              </a:tr>
              <a:tr h="370840">
                <a:tc>
                  <a:txBody>
                    <a:bodyPr/>
                    <a:lstStyle/>
                    <a:p>
                      <a:r>
                        <a:rPr lang="en-US" dirty="0"/>
                        <a:t>Student Equity and Achievement</a:t>
                      </a:r>
                    </a:p>
                  </a:txBody>
                  <a:tcPr/>
                </a:tc>
                <a:tc>
                  <a:txBody>
                    <a:bodyPr/>
                    <a:lstStyle/>
                    <a:p>
                      <a:pPr algn="ctr"/>
                      <a:r>
                        <a:rPr lang="en-US" dirty="0"/>
                        <a:t>$ 523.98M</a:t>
                      </a:r>
                    </a:p>
                  </a:txBody>
                  <a:tcPr/>
                </a:tc>
                <a:tc>
                  <a:txBody>
                    <a:bodyPr/>
                    <a:lstStyle/>
                    <a:p>
                      <a:pPr algn="ctr"/>
                      <a:r>
                        <a:rPr lang="en-US" dirty="0"/>
                        <a:t>$ 12.05M</a:t>
                      </a:r>
                    </a:p>
                  </a:txBody>
                  <a:tcPr/>
                </a:tc>
                <a:extLst>
                  <a:ext uri="{0D108BD9-81ED-4DB2-BD59-A6C34878D82A}">
                    <a16:rowId xmlns:a16="http://schemas.microsoft.com/office/drawing/2014/main" val="1083245735"/>
                  </a:ext>
                </a:extLst>
              </a:tr>
              <a:tr h="370840">
                <a:tc>
                  <a:txBody>
                    <a:bodyPr/>
                    <a:lstStyle/>
                    <a:p>
                      <a:r>
                        <a:rPr lang="en-US" dirty="0"/>
                        <a:t>Student Success Completion Grant</a:t>
                      </a:r>
                    </a:p>
                  </a:txBody>
                  <a:tcPr/>
                </a:tc>
                <a:tc>
                  <a:txBody>
                    <a:bodyPr/>
                    <a:lstStyle/>
                    <a:p>
                      <a:pPr algn="ctr"/>
                      <a:r>
                        <a:rPr lang="en-US" dirty="0"/>
                        <a:t>$ 412.60M</a:t>
                      </a:r>
                    </a:p>
                  </a:txBody>
                  <a:tcPr/>
                </a:tc>
                <a:tc>
                  <a:txBody>
                    <a:bodyPr/>
                    <a:lstStyle/>
                    <a:p>
                      <a:pPr algn="ctr"/>
                      <a:r>
                        <a:rPr lang="en-US" dirty="0"/>
                        <a:t>$   9.49M</a:t>
                      </a:r>
                    </a:p>
                  </a:txBody>
                  <a:tcPr/>
                </a:tc>
                <a:extLst>
                  <a:ext uri="{0D108BD9-81ED-4DB2-BD59-A6C34878D82A}">
                    <a16:rowId xmlns:a16="http://schemas.microsoft.com/office/drawing/2014/main" val="935209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Strong Workforce</a:t>
                      </a:r>
                    </a:p>
                  </a:txBody>
                  <a:tcPr/>
                </a:tc>
                <a:tc>
                  <a:txBody>
                    <a:bodyPr/>
                    <a:lstStyle/>
                    <a:p>
                      <a:pPr algn="ctr"/>
                      <a:r>
                        <a:rPr lang="en-US" dirty="0"/>
                        <a:t>$ 290.40M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6.68M</a:t>
                      </a:r>
                    </a:p>
                  </a:txBody>
                  <a:tcPr/>
                </a:tc>
                <a:extLst>
                  <a:ext uri="{0D108BD9-81ED-4DB2-BD59-A6C34878D82A}">
                    <a16:rowId xmlns:a16="http://schemas.microsoft.com/office/drawing/2014/main" val="2875870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Part-time Faculty Health Insurance</a:t>
                      </a:r>
                    </a:p>
                  </a:txBody>
                  <a:tcPr/>
                </a:tc>
                <a:tc>
                  <a:txBody>
                    <a:bodyPr/>
                    <a:lstStyle/>
                    <a:p>
                      <a:pPr algn="ctr"/>
                      <a:r>
                        <a:rPr lang="en-US" dirty="0"/>
                        <a:t>$ 200.49M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4.61M</a:t>
                      </a:r>
                    </a:p>
                  </a:txBody>
                  <a:tcPr/>
                </a:tc>
                <a:extLst>
                  <a:ext uri="{0D108BD9-81ED-4DB2-BD59-A6C34878D82A}">
                    <a16:rowId xmlns:a16="http://schemas.microsoft.com/office/drawing/2014/main" val="11501161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Full-time Faculty Hiring</a:t>
                      </a:r>
                    </a:p>
                  </a:txBody>
                  <a:tcPr/>
                </a:tc>
                <a:tc>
                  <a:txBody>
                    <a:bodyPr/>
                    <a:lstStyle/>
                    <a:p>
                      <a:pPr algn="ctr"/>
                      <a:r>
                        <a:rPr lang="en-US" dirty="0"/>
                        <a:t>$ 150.00M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3.45M</a:t>
                      </a:r>
                    </a:p>
                  </a:txBody>
                  <a:tcPr/>
                </a:tc>
                <a:extLst>
                  <a:ext uri="{0D108BD9-81ED-4DB2-BD59-A6C34878D82A}">
                    <a16:rowId xmlns:a16="http://schemas.microsoft.com/office/drawing/2014/main" val="416318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California College Promise (AB19)</a:t>
                      </a:r>
                    </a:p>
                  </a:txBody>
                  <a:tcPr/>
                </a:tc>
                <a:tc>
                  <a:txBody>
                    <a:bodyPr/>
                    <a:lstStyle/>
                    <a:p>
                      <a:pPr algn="ctr"/>
                      <a:r>
                        <a:rPr lang="en-US" dirty="0"/>
                        <a:t>$   91.21M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2.10M</a:t>
                      </a:r>
                    </a:p>
                  </a:txBody>
                  <a:tcPr/>
                </a:tc>
                <a:extLst>
                  <a:ext uri="{0D108BD9-81ED-4DB2-BD59-A6C34878D82A}">
                    <a16:rowId xmlns:a16="http://schemas.microsoft.com/office/drawing/2014/main" val="3600905338"/>
                  </a:ext>
                </a:extLst>
              </a:tr>
            </a:tbl>
          </a:graphicData>
        </a:graphic>
      </p:graphicFrame>
    </p:spTree>
    <p:extLst>
      <p:ext uri="{BB962C8B-B14F-4D97-AF65-F5344CB8AC3E}">
        <p14:creationId xmlns:p14="http://schemas.microsoft.com/office/powerpoint/2010/main" val="317581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noAutofit/>
          </a:bodyPr>
          <a:lstStyle/>
          <a:p>
            <a:pPr algn="ctr"/>
            <a:r>
              <a:rPr lang="en-US" sz="3600" dirty="0">
                <a:latin typeface="Garamond" panose="02020404030301010803" pitchFamily="18" charset="0"/>
              </a:rPr>
              <a:t>2025-26 State Budget – Funding Floor (Modified Hold Harmless)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C663571-3280-4632-8C5A-B69507D181EC}"/>
              </a:ext>
            </a:extLst>
          </p:cNvPr>
          <p:cNvPicPr>
            <a:picLocks noChangeAspect="1"/>
          </p:cNvPicPr>
          <p:nvPr/>
        </p:nvPicPr>
        <p:blipFill>
          <a:blip r:embed="rId3"/>
          <a:stretch>
            <a:fillRect/>
          </a:stretch>
        </p:blipFill>
        <p:spPr>
          <a:xfrm>
            <a:off x="767956" y="1866469"/>
            <a:ext cx="7090319" cy="3627861"/>
          </a:xfrm>
          <a:prstGeom prst="rect">
            <a:avLst/>
          </a:prstGeom>
        </p:spPr>
      </p:pic>
      <p:sp>
        <p:nvSpPr>
          <p:cNvPr id="4" name="Rectangle 3">
            <a:extLst>
              <a:ext uri="{FF2B5EF4-FFF2-40B4-BE49-F238E27FC236}">
                <a16:creationId xmlns:a16="http://schemas.microsoft.com/office/drawing/2014/main" id="{C9B6D9EE-0CEB-4C07-A368-67B92B227AB0}"/>
              </a:ext>
            </a:extLst>
          </p:cNvPr>
          <p:cNvSpPr/>
          <p:nvPr/>
        </p:nvSpPr>
        <p:spPr>
          <a:xfrm>
            <a:off x="7731503" y="1363170"/>
            <a:ext cx="3537528" cy="5324535"/>
          </a:xfrm>
          <a:prstGeom prst="rect">
            <a:avLst/>
          </a:prstGeom>
        </p:spPr>
        <p:txBody>
          <a:bodyPr wrap="square">
            <a:spAutoFit/>
          </a:bodyPr>
          <a:lstStyle/>
          <a:p>
            <a:r>
              <a:rPr lang="en-US" sz="2000" b="1" dirty="0"/>
              <a:t>Beginning in 2025-26, the new funding floor takes effect</a:t>
            </a:r>
            <a:r>
              <a:rPr lang="en-US" sz="2000" dirty="0"/>
              <a:t>, with districts earning either their SCFF generated amount for the year or their “floor" amount, whichever is higher. </a:t>
            </a:r>
          </a:p>
          <a:p>
            <a:endParaRPr lang="en-US" sz="2000" dirty="0"/>
          </a:p>
          <a:p>
            <a:r>
              <a:rPr lang="en-US" sz="2000" dirty="0"/>
              <a:t>This is intended to avoid sharp fiscal declines in 2025-26 and support a smooth transition to the SCFF formula over time. </a:t>
            </a:r>
          </a:p>
          <a:p>
            <a:endParaRPr lang="en-US" sz="2000" dirty="0"/>
          </a:p>
          <a:p>
            <a:r>
              <a:rPr lang="en-US" sz="2000" dirty="0"/>
              <a:t>COLA is not provided on top of the funding floor amount, as was the case during the years of the hold harmless provision which ended in 2024-25.</a:t>
            </a:r>
          </a:p>
        </p:txBody>
      </p:sp>
    </p:spTree>
    <p:extLst>
      <p:ext uri="{BB962C8B-B14F-4D97-AF65-F5344CB8AC3E}">
        <p14:creationId xmlns:p14="http://schemas.microsoft.com/office/powerpoint/2010/main" val="200930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lstStyle/>
          <a:p>
            <a:pPr algn="ctr"/>
            <a:r>
              <a:rPr lang="en-US" dirty="0">
                <a:latin typeface="Garamond" panose="02020404030301010803" pitchFamily="18" charset="0"/>
              </a:rPr>
              <a:t>COLA – History &amp; Forecast</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7A43CE28-6078-4AA1-BF45-E9901449BEC0}"/>
              </a:ext>
            </a:extLst>
          </p:cNvPr>
          <p:cNvGraphicFramePr>
            <a:graphicFrameLocks noGrp="1"/>
          </p:cNvGraphicFramePr>
          <p:nvPr/>
        </p:nvGraphicFramePr>
        <p:xfrm>
          <a:off x="2159211" y="1346371"/>
          <a:ext cx="7702825" cy="4297301"/>
        </p:xfrm>
        <a:graphic>
          <a:graphicData uri="http://schemas.openxmlformats.org/drawingml/2006/table">
            <a:tbl>
              <a:tblPr/>
              <a:tblGrid>
                <a:gridCol w="1814302">
                  <a:extLst>
                    <a:ext uri="{9D8B030D-6E8A-4147-A177-3AD203B41FA5}">
                      <a16:colId xmlns:a16="http://schemas.microsoft.com/office/drawing/2014/main" val="3973106866"/>
                    </a:ext>
                  </a:extLst>
                </a:gridCol>
                <a:gridCol w="1686982">
                  <a:extLst>
                    <a:ext uri="{9D8B030D-6E8A-4147-A177-3AD203B41FA5}">
                      <a16:colId xmlns:a16="http://schemas.microsoft.com/office/drawing/2014/main" val="2037611447"/>
                    </a:ext>
                  </a:extLst>
                </a:gridCol>
                <a:gridCol w="1018555">
                  <a:extLst>
                    <a:ext uri="{9D8B030D-6E8A-4147-A177-3AD203B41FA5}">
                      <a16:colId xmlns:a16="http://schemas.microsoft.com/office/drawing/2014/main" val="3673493350"/>
                    </a:ext>
                  </a:extLst>
                </a:gridCol>
                <a:gridCol w="1591493">
                  <a:extLst>
                    <a:ext uri="{9D8B030D-6E8A-4147-A177-3AD203B41FA5}">
                      <a16:colId xmlns:a16="http://schemas.microsoft.com/office/drawing/2014/main" val="1620940324"/>
                    </a:ext>
                  </a:extLst>
                </a:gridCol>
                <a:gridCol w="1591493">
                  <a:extLst>
                    <a:ext uri="{9D8B030D-6E8A-4147-A177-3AD203B41FA5}">
                      <a16:colId xmlns:a16="http://schemas.microsoft.com/office/drawing/2014/main" val="1280818012"/>
                    </a:ext>
                  </a:extLst>
                </a:gridCol>
              </a:tblGrid>
              <a:tr h="505565">
                <a:tc gridSpan="2">
                  <a:txBody>
                    <a:bodyPr/>
                    <a:lstStyle/>
                    <a:p>
                      <a:pPr algn="ctr" fontAlgn="ctr"/>
                      <a:r>
                        <a:rPr lang="en-US" sz="1800" b="1" i="0" u="none" strike="noStrike" dirty="0">
                          <a:solidFill>
                            <a:srgbClr val="000000"/>
                          </a:solidFill>
                          <a:effectLst/>
                          <a:latin typeface="Calibri" panose="020F0502020204030204" pitchFamily="34" charset="0"/>
                        </a:rPr>
                        <a:t>COLA History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800" b="1" i="0" u="none" strike="noStrike" dirty="0">
                          <a:solidFill>
                            <a:srgbClr val="000000"/>
                          </a:solidFill>
                          <a:effectLst/>
                          <a:latin typeface="Calibri" panose="020F0502020204030204" pitchFamily="34" charset="0"/>
                        </a:rPr>
                        <a:t>COLA Forecast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42640036"/>
                  </a:ext>
                </a:extLst>
              </a:tr>
              <a:tr h="421304">
                <a:tc>
                  <a:txBody>
                    <a:bodyPr/>
                    <a:lstStyle/>
                    <a:p>
                      <a:pPr marL="0" algn="ct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2017-18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1.56%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2026-27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3.02%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261261"/>
                  </a:ext>
                </a:extLst>
              </a:tr>
              <a:tr h="421304">
                <a:tc>
                  <a:txBody>
                    <a:bodyPr/>
                    <a:lstStyle/>
                    <a:p>
                      <a:pPr algn="ctr" fontAlgn="b"/>
                      <a:r>
                        <a:rPr lang="en-US" sz="2000" b="0" i="0" u="none" strike="noStrike" dirty="0">
                          <a:solidFill>
                            <a:srgbClr val="000000"/>
                          </a:solidFill>
                          <a:effectLst/>
                          <a:latin typeface="Calibri" panose="020F0502020204030204" pitchFamily="34" charset="0"/>
                        </a:rPr>
                        <a:t>2018-19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2.71%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algn="ct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2027-28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3.42%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5615906"/>
                  </a:ext>
                </a:extLst>
              </a:tr>
              <a:tr h="421304">
                <a:tc>
                  <a:txBody>
                    <a:bodyPr/>
                    <a:lstStyle/>
                    <a:p>
                      <a:pPr algn="ctr" fontAlgn="b"/>
                      <a:r>
                        <a:rPr lang="en-US" sz="2000" b="0" i="0" u="none" strike="noStrike" dirty="0">
                          <a:solidFill>
                            <a:srgbClr val="000000"/>
                          </a:solidFill>
                          <a:effectLst/>
                          <a:latin typeface="Calibri" panose="020F0502020204030204" pitchFamily="34" charset="0"/>
                        </a:rPr>
                        <a:t>2019-20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3.26%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algn="ct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2028-29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000" b="0" i="0" u="none" strike="noStrike" kern="1200" dirty="0">
                          <a:solidFill>
                            <a:srgbClr val="000000"/>
                          </a:solidFill>
                          <a:effectLst/>
                          <a:latin typeface="Calibri" panose="020F0502020204030204" pitchFamily="34" charset="0"/>
                          <a:ea typeface="+mn-ea"/>
                          <a:cs typeface="+mn-cs"/>
                        </a:rPr>
                        <a:t>3.31%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026119"/>
                  </a:ext>
                </a:extLst>
              </a:tr>
              <a:tr h="421304">
                <a:tc>
                  <a:txBody>
                    <a:bodyPr/>
                    <a:lstStyle/>
                    <a:p>
                      <a:pPr algn="ctr" fontAlgn="b"/>
                      <a:r>
                        <a:rPr lang="en-US" sz="2000" b="0" i="0" u="none" strike="noStrike" dirty="0">
                          <a:solidFill>
                            <a:srgbClr val="000000"/>
                          </a:solidFill>
                          <a:effectLst/>
                          <a:latin typeface="Calibri" panose="020F0502020204030204" pitchFamily="34" charset="0"/>
                        </a:rPr>
                        <a:t>2020-21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chemeClr val="tx1"/>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algn="ctr" defTabSz="914400" rtl="0" eaLnBrk="1" fontAlgn="b" latinLnBrk="0" hangingPunct="1"/>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ctr" defTabSz="914400" rtl="0" eaLnBrk="1" fontAlgn="b" latinLnBrk="0" hangingPunct="1"/>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195368975"/>
                  </a:ext>
                </a:extLst>
              </a:tr>
              <a:tr h="421304">
                <a:tc>
                  <a:txBody>
                    <a:bodyPr/>
                    <a:lstStyle/>
                    <a:p>
                      <a:pPr algn="ctr" fontAlgn="b"/>
                      <a:r>
                        <a:rPr lang="en-US" sz="2000" b="0" i="0" u="none" strike="noStrike" dirty="0">
                          <a:solidFill>
                            <a:srgbClr val="000000"/>
                          </a:solidFill>
                          <a:effectLst/>
                          <a:latin typeface="Calibri" panose="020F0502020204030204" pitchFamily="34" charset="0"/>
                        </a:rPr>
                        <a:t>2021-22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5.07%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4013743804"/>
                  </a:ext>
                </a:extLst>
              </a:tr>
              <a:tr h="421304">
                <a:tc>
                  <a:txBody>
                    <a:bodyPr/>
                    <a:lstStyle/>
                    <a:p>
                      <a:pPr algn="ctr" fontAlgn="b"/>
                      <a:r>
                        <a:rPr lang="en-US" sz="2000" b="0" i="0" u="none" strike="noStrike" dirty="0">
                          <a:solidFill>
                            <a:srgbClr val="000000"/>
                          </a:solidFill>
                          <a:effectLst/>
                          <a:latin typeface="Calibri" panose="020F0502020204030204" pitchFamily="34" charset="0"/>
                        </a:rPr>
                        <a:t>2022-23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6.56%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457812902"/>
                  </a:ext>
                </a:extLst>
              </a:tr>
              <a:tr h="421304">
                <a:tc>
                  <a:txBody>
                    <a:bodyPr/>
                    <a:lstStyle/>
                    <a:p>
                      <a:pPr algn="ctr" fontAlgn="b"/>
                      <a:r>
                        <a:rPr lang="en-US" sz="2000" b="0" i="0" u="none" strike="noStrike" dirty="0">
                          <a:solidFill>
                            <a:srgbClr val="000000"/>
                          </a:solidFill>
                          <a:effectLst/>
                          <a:latin typeface="Calibri" panose="020F0502020204030204" pitchFamily="34" charset="0"/>
                        </a:rPr>
                        <a:t>2023-24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8.22%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93806273"/>
                  </a:ext>
                </a:extLst>
              </a:tr>
              <a:tr h="421304">
                <a:tc>
                  <a:txBody>
                    <a:bodyPr/>
                    <a:lstStyle/>
                    <a:p>
                      <a:pPr algn="ctr" fontAlgn="b"/>
                      <a:r>
                        <a:rPr lang="en-US" sz="2000" b="0" i="0" u="none" strike="noStrike" kern="1200" dirty="0">
                          <a:solidFill>
                            <a:srgbClr val="000000"/>
                          </a:solidFill>
                          <a:effectLst/>
                          <a:latin typeface="Calibri" panose="020F0502020204030204" pitchFamily="34" charset="0"/>
                          <a:ea typeface="+mn-ea"/>
                          <a:cs typeface="+mn-cs"/>
                        </a:rPr>
                        <a:t>2024-25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1.07%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93178983"/>
                  </a:ext>
                </a:extLst>
              </a:tr>
              <a:tr h="421304">
                <a:tc>
                  <a:txBody>
                    <a:bodyPr/>
                    <a:lstStyle/>
                    <a:p>
                      <a:pPr algn="ctr" fontAlgn="b"/>
                      <a:r>
                        <a:rPr lang="en-US" sz="2000" b="0" i="0" u="none" strike="noStrike" kern="1200" dirty="0">
                          <a:solidFill>
                            <a:srgbClr val="000000"/>
                          </a:solidFill>
                          <a:effectLst/>
                          <a:latin typeface="Calibri" panose="020F0502020204030204" pitchFamily="34" charset="0"/>
                          <a:ea typeface="+mn-ea"/>
                          <a:cs typeface="+mn-cs"/>
                        </a:rPr>
                        <a:t>2025-26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2.30%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44641727"/>
                  </a:ext>
                </a:extLst>
              </a:tr>
            </a:tbl>
          </a:graphicData>
        </a:graphic>
      </p:graphicFrame>
      <p:sp>
        <p:nvSpPr>
          <p:cNvPr id="3" name="TextBox 2">
            <a:extLst>
              <a:ext uri="{FF2B5EF4-FFF2-40B4-BE49-F238E27FC236}">
                <a16:creationId xmlns:a16="http://schemas.microsoft.com/office/drawing/2014/main" id="{03BFFDDA-2A3E-46AC-BC09-79E1E367F798}"/>
              </a:ext>
            </a:extLst>
          </p:cNvPr>
          <p:cNvSpPr txBox="1"/>
          <p:nvPr/>
        </p:nvSpPr>
        <p:spPr>
          <a:xfrm>
            <a:off x="6234081" y="4082088"/>
            <a:ext cx="4281520" cy="1015663"/>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a:t>Inflation, supply chain issues, and non-traditional spending levels resulted in uncommonly large COLAs.</a:t>
            </a:r>
          </a:p>
        </p:txBody>
      </p:sp>
      <p:sp>
        <p:nvSpPr>
          <p:cNvPr id="6" name="Right Brace 5">
            <a:extLst>
              <a:ext uri="{FF2B5EF4-FFF2-40B4-BE49-F238E27FC236}">
                <a16:creationId xmlns:a16="http://schemas.microsoft.com/office/drawing/2014/main" id="{8D4E47EB-1D5D-775B-936D-34A6574DA2AF}"/>
              </a:ext>
            </a:extLst>
          </p:cNvPr>
          <p:cNvSpPr/>
          <p:nvPr/>
        </p:nvSpPr>
        <p:spPr>
          <a:xfrm>
            <a:off x="5733690" y="4055082"/>
            <a:ext cx="362310" cy="106967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728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1" y="2350395"/>
            <a:ext cx="12120880" cy="1605252"/>
          </a:xfrm>
        </p:spPr>
        <p:txBody>
          <a:bodyPr>
            <a:normAutofit/>
          </a:bodyPr>
          <a:lstStyle/>
          <a:p>
            <a:r>
              <a:rPr lang="en-US" sz="4800" dirty="0">
                <a:latin typeface="Garamond" panose="02020404030301010803" pitchFamily="18" charset="0"/>
              </a:rPr>
              <a:t>State Center CCD</a:t>
            </a:r>
            <a:endParaRPr lang="en-US" dirty="0">
              <a:latin typeface="Garamond" panose="02020404030301010803" pitchFamily="18" charset="0"/>
            </a:endParaRPr>
          </a:p>
        </p:txBody>
      </p:sp>
      <p:sp>
        <p:nvSpPr>
          <p:cNvPr id="10" name="Slide Number Placeholder 9"/>
          <p:cNvSpPr>
            <a:spLocks noGrp="1"/>
          </p:cNvSpPr>
          <p:nvPr>
            <p:ph type="sldNum" sz="quarter" idx="12"/>
          </p:nvPr>
        </p:nvSpPr>
        <p:spPr/>
        <p:txBody>
          <a:bodyPr/>
          <a:lstStyle/>
          <a:p>
            <a:fld id="{0F726B14-D908-4A32-9B21-2BE6864D3D19}" type="slidenum">
              <a:rPr lang="en-US" sz="1600" smtClean="0">
                <a:solidFill>
                  <a:schemeClr val="tx1"/>
                </a:solidFill>
              </a:rPr>
              <a:t>16</a:t>
            </a:fld>
            <a:endParaRPr lang="en-US" sz="1600" dirty="0">
              <a:solidFill>
                <a:schemeClr val="tx1"/>
              </a:solidFill>
            </a:endParaRPr>
          </a:p>
        </p:txBody>
      </p:sp>
      <p:sp>
        <p:nvSpPr>
          <p:cNvPr id="9" name="Rectangle 8"/>
          <p:cNvSpPr/>
          <p:nvPr/>
        </p:nvSpPr>
        <p:spPr>
          <a:xfrm>
            <a:off x="0" y="-5010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3" name="Rectangle 12"/>
          <p:cNvSpPr/>
          <p:nvPr/>
        </p:nvSpPr>
        <p:spPr>
          <a:xfrm>
            <a:off x="-1119" y="6778994"/>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Tree>
    <p:extLst>
      <p:ext uri="{BB962C8B-B14F-4D97-AF65-F5344CB8AC3E}">
        <p14:creationId xmlns:p14="http://schemas.microsoft.com/office/powerpoint/2010/main" val="41440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General Fund Revenue Trend</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pic>
        <p:nvPicPr>
          <p:cNvPr id="4" name="Picture 10">
            <a:extLst>
              <a:ext uri="{FF2B5EF4-FFF2-40B4-BE49-F238E27FC236}">
                <a16:creationId xmlns:a16="http://schemas.microsoft.com/office/drawing/2014/main" id="{FCA7E59F-C3D3-AEDF-DCB9-9F71972C04E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87235" y="1282535"/>
            <a:ext cx="8621487" cy="5087577"/>
          </a:xfrm>
          <a:prstGeom prst="rect">
            <a:avLst/>
          </a:prstGeom>
        </p:spPr>
      </p:pic>
    </p:spTree>
    <p:extLst>
      <p:ext uri="{BB962C8B-B14F-4D97-AF65-F5344CB8AC3E}">
        <p14:creationId xmlns:p14="http://schemas.microsoft.com/office/powerpoint/2010/main" val="67018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65BA87DF-304D-EEC5-1749-3716633BF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954" y="1110632"/>
            <a:ext cx="8814477" cy="554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General Fund Allocation</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84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07B319-ACE0-7C1B-C269-B19021409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8841" y="1358605"/>
            <a:ext cx="6972944" cy="5131545"/>
          </a:xfrm>
          <a:prstGeom prst="rect">
            <a:avLst/>
          </a:prstGeom>
        </p:spPr>
      </p:pic>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Budget Summary</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15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1" y="2350395"/>
            <a:ext cx="12120880" cy="1605252"/>
          </a:xfrm>
        </p:spPr>
        <p:txBody>
          <a:bodyPr>
            <a:normAutofit/>
          </a:bodyPr>
          <a:lstStyle/>
          <a:p>
            <a:br>
              <a:rPr lang="en-US" dirty="0">
                <a:latin typeface="Garamond" panose="02020404030301010803" pitchFamily="18" charset="0"/>
              </a:rPr>
            </a:br>
            <a:r>
              <a:rPr lang="en-US" sz="4800" dirty="0">
                <a:latin typeface="Garamond" panose="02020404030301010803" pitchFamily="18" charset="0"/>
              </a:rPr>
              <a:t>State Budget</a:t>
            </a:r>
            <a:endParaRPr lang="en-US" dirty="0">
              <a:latin typeface="Garamond" panose="02020404030301010803" pitchFamily="18" charset="0"/>
            </a:endParaRPr>
          </a:p>
        </p:txBody>
      </p:sp>
      <p:sp>
        <p:nvSpPr>
          <p:cNvPr id="10" name="Slide Number Placeholder 9"/>
          <p:cNvSpPr>
            <a:spLocks noGrp="1"/>
          </p:cNvSpPr>
          <p:nvPr>
            <p:ph type="sldNum" sz="quarter" idx="12"/>
          </p:nvPr>
        </p:nvSpPr>
        <p:spPr/>
        <p:txBody>
          <a:bodyPr/>
          <a:lstStyle/>
          <a:p>
            <a:fld id="{0F726B14-D908-4A32-9B21-2BE6864D3D19}" type="slidenum">
              <a:rPr lang="en-US" sz="1600" smtClean="0">
                <a:solidFill>
                  <a:schemeClr val="tx1"/>
                </a:solidFill>
              </a:rPr>
              <a:t>2</a:t>
            </a:fld>
            <a:endParaRPr lang="en-US" sz="1600" dirty="0">
              <a:solidFill>
                <a:schemeClr val="tx1"/>
              </a:solidFill>
            </a:endParaRPr>
          </a:p>
        </p:txBody>
      </p:sp>
      <p:sp>
        <p:nvSpPr>
          <p:cNvPr id="9" name="Rectangle 8"/>
          <p:cNvSpPr/>
          <p:nvPr/>
        </p:nvSpPr>
        <p:spPr>
          <a:xfrm>
            <a:off x="0" y="-5010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3" name="Rectangle 12"/>
          <p:cNvSpPr/>
          <p:nvPr/>
        </p:nvSpPr>
        <p:spPr>
          <a:xfrm>
            <a:off x="-1119" y="6778994"/>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Tree>
    <p:extLst>
      <p:ext uri="{BB962C8B-B14F-4D97-AF65-F5344CB8AC3E}">
        <p14:creationId xmlns:p14="http://schemas.microsoft.com/office/powerpoint/2010/main" val="153334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SCCCD Major Budget Expenditures Adjustments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6" name="Right Brace 5">
            <a:extLst>
              <a:ext uri="{FF2B5EF4-FFF2-40B4-BE49-F238E27FC236}">
                <a16:creationId xmlns:a16="http://schemas.microsoft.com/office/drawing/2014/main" id="{F9234A0B-4C7D-2FBE-832D-2C687CDA6C51}"/>
              </a:ext>
            </a:extLst>
          </p:cNvPr>
          <p:cNvSpPr/>
          <p:nvPr/>
        </p:nvSpPr>
        <p:spPr>
          <a:xfrm flipH="1">
            <a:off x="1421576" y="2117849"/>
            <a:ext cx="404049" cy="2294183"/>
          </a:xfrm>
          <a:prstGeom prst="rightBrace">
            <a:avLst>
              <a:gd name="adj1" fmla="val 8333"/>
              <a:gd name="adj2" fmla="val 48971"/>
            </a:avLst>
          </a:prstGeom>
          <a:ln>
            <a:solidFill>
              <a:schemeClr val="bg2">
                <a:lumMod val="2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9F15F30B-B8C4-BE87-72AA-D23F2DC0187D}"/>
              </a:ext>
            </a:extLst>
          </p:cNvPr>
          <p:cNvSpPr/>
          <p:nvPr/>
        </p:nvSpPr>
        <p:spPr>
          <a:xfrm flipH="1">
            <a:off x="1421577" y="4477154"/>
            <a:ext cx="404049" cy="1414426"/>
          </a:xfrm>
          <a:prstGeom prst="rightBrace">
            <a:avLst>
              <a:gd name="adj1" fmla="val 8333"/>
              <a:gd name="adj2" fmla="val 48971"/>
            </a:avLst>
          </a:prstGeom>
          <a:ln>
            <a:solidFill>
              <a:schemeClr val="bg2">
                <a:lumMod val="2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034BB3E9-BCBD-6861-56EA-D0FF451E2467}"/>
              </a:ext>
            </a:extLst>
          </p:cNvPr>
          <p:cNvSpPr/>
          <p:nvPr/>
        </p:nvSpPr>
        <p:spPr>
          <a:xfrm flipH="1">
            <a:off x="1421573" y="5973589"/>
            <a:ext cx="404049" cy="470681"/>
          </a:xfrm>
          <a:prstGeom prst="rightBrace">
            <a:avLst>
              <a:gd name="adj1" fmla="val 8333"/>
              <a:gd name="adj2" fmla="val 48971"/>
            </a:avLst>
          </a:prstGeom>
          <a:ln>
            <a:solidFill>
              <a:schemeClr val="bg2">
                <a:lumMod val="2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D62658CC-8A45-ABB5-323E-1FB1B8806DAA}"/>
              </a:ext>
            </a:extLst>
          </p:cNvPr>
          <p:cNvGraphicFramePr>
            <a:graphicFrameLocks noGrp="1"/>
          </p:cNvGraphicFramePr>
          <p:nvPr>
            <p:extLst>
              <p:ext uri="{D42A27DB-BD31-4B8C-83A1-F6EECF244321}">
                <p14:modId xmlns:p14="http://schemas.microsoft.com/office/powerpoint/2010/main" val="1778217745"/>
              </p:ext>
            </p:extLst>
          </p:nvPr>
        </p:nvGraphicFramePr>
        <p:xfrm>
          <a:off x="1882238" y="1230578"/>
          <a:ext cx="8526482" cy="5225813"/>
        </p:xfrm>
        <a:graphic>
          <a:graphicData uri="http://schemas.openxmlformats.org/drawingml/2006/table">
            <a:tbl>
              <a:tblPr firstRow="1" bandRow="1">
                <a:tableStyleId>{5C22544A-7EE6-4342-B048-85BDC9FD1C3A}</a:tableStyleId>
              </a:tblPr>
              <a:tblGrid>
                <a:gridCol w="5446678">
                  <a:extLst>
                    <a:ext uri="{9D8B030D-6E8A-4147-A177-3AD203B41FA5}">
                      <a16:colId xmlns:a16="http://schemas.microsoft.com/office/drawing/2014/main" val="3441773234"/>
                    </a:ext>
                  </a:extLst>
                </a:gridCol>
                <a:gridCol w="342900">
                  <a:extLst>
                    <a:ext uri="{9D8B030D-6E8A-4147-A177-3AD203B41FA5}">
                      <a16:colId xmlns:a16="http://schemas.microsoft.com/office/drawing/2014/main" val="3281251054"/>
                    </a:ext>
                  </a:extLst>
                </a:gridCol>
                <a:gridCol w="1417320">
                  <a:extLst>
                    <a:ext uri="{9D8B030D-6E8A-4147-A177-3AD203B41FA5}">
                      <a16:colId xmlns:a16="http://schemas.microsoft.com/office/drawing/2014/main" val="506863812"/>
                    </a:ext>
                  </a:extLst>
                </a:gridCol>
                <a:gridCol w="1319584">
                  <a:extLst>
                    <a:ext uri="{9D8B030D-6E8A-4147-A177-3AD203B41FA5}">
                      <a16:colId xmlns:a16="http://schemas.microsoft.com/office/drawing/2014/main" val="3314457385"/>
                    </a:ext>
                  </a:extLst>
                </a:gridCol>
              </a:tblGrid>
              <a:tr h="718437">
                <a:tc>
                  <a:txBody>
                    <a:bodyPr/>
                    <a:lstStyle/>
                    <a:p>
                      <a:pPr marL="0" marR="0" algn="ctr">
                        <a:lnSpc>
                          <a:spcPct val="107000"/>
                        </a:lnSpc>
                        <a:buNone/>
                      </a:pPr>
                      <a:r>
                        <a:rPr lang="en-US" sz="2000" kern="100" dirty="0">
                          <a:effectLst/>
                        </a:rPr>
                        <a:t>Major Budget Expenditures Adjustments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a:lnSpc>
                          <a:spcPct val="107000"/>
                        </a:lnSpc>
                        <a:buNone/>
                      </a:pPr>
                      <a:endParaRPr lang="en-US" sz="1600" kern="100" dirty="0">
                        <a:effectLst/>
                        <a:latin typeface="Aptos" panose="020B0004020202020204" pitchFamily="34" charset="0"/>
                      </a:endParaRPr>
                    </a:p>
                  </a:txBody>
                  <a:tcPr marL="8779" marR="8779" marT="8779" marB="0" anchor="ctr"/>
                </a:tc>
                <a:tc>
                  <a:txBody>
                    <a:bodyPr/>
                    <a:lstStyle/>
                    <a:p>
                      <a:pPr marL="0" marR="0" algn="ctr">
                        <a:lnSpc>
                          <a:spcPct val="107000"/>
                        </a:lnSpc>
                        <a:buNone/>
                      </a:pPr>
                      <a:r>
                        <a:rPr lang="en-US" sz="1700" kern="100" dirty="0">
                          <a:effectLst/>
                        </a:rPr>
                        <a:t>Tentative</a:t>
                      </a:r>
                    </a:p>
                    <a:p>
                      <a:pPr marL="0" marR="0" algn="ctr">
                        <a:lnSpc>
                          <a:spcPct val="107000"/>
                        </a:lnSpc>
                        <a:buNone/>
                      </a:pPr>
                      <a:r>
                        <a:rPr lang="en-US" sz="1700" kern="100" dirty="0">
                          <a:effectLst/>
                        </a:rPr>
                        <a:t>Budget</a:t>
                      </a:r>
                    </a:p>
                    <a:p>
                      <a:pPr marL="0" marR="0" algn="ctr">
                        <a:lnSpc>
                          <a:spcPct val="107000"/>
                        </a:lnSpc>
                        <a:buNone/>
                      </a:pPr>
                      <a:r>
                        <a:rPr lang="en-US" sz="1700" kern="100" dirty="0">
                          <a:effectLst/>
                        </a:rPr>
                        <a:t>(in Millions)</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8779" anchor="ctr"/>
                </a:tc>
                <a:tc>
                  <a:txBody>
                    <a:bodyPr/>
                    <a:lstStyle/>
                    <a:p>
                      <a:pPr marL="0" marR="0" algn="ctr">
                        <a:lnSpc>
                          <a:spcPct val="107000"/>
                        </a:lnSpc>
                        <a:buNone/>
                      </a:pPr>
                      <a:r>
                        <a:rPr lang="en-US" sz="1700" kern="100" dirty="0">
                          <a:effectLst/>
                        </a:rPr>
                        <a:t>Final</a:t>
                      </a:r>
                    </a:p>
                    <a:p>
                      <a:pPr marL="0" marR="0" algn="ctr">
                        <a:lnSpc>
                          <a:spcPct val="107000"/>
                        </a:lnSpc>
                        <a:buNone/>
                      </a:pPr>
                      <a:r>
                        <a:rPr lang="en-US" sz="1700" kern="100" dirty="0">
                          <a:effectLst/>
                        </a:rPr>
                        <a:t>Budget</a:t>
                      </a:r>
                    </a:p>
                    <a:p>
                      <a:pPr marL="0" marR="0" algn="ctr">
                        <a:lnSpc>
                          <a:spcPct val="107000"/>
                        </a:lnSpc>
                        <a:buNone/>
                      </a:pPr>
                      <a:r>
                        <a:rPr lang="en-US" sz="1700" kern="100" dirty="0">
                          <a:effectLst/>
                        </a:rPr>
                        <a:t>(in Millions)</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8779" anchor="ctr"/>
                </a:tc>
                <a:extLst>
                  <a:ext uri="{0D108BD9-81ED-4DB2-BD59-A6C34878D82A}">
                    <a16:rowId xmlns:a16="http://schemas.microsoft.com/office/drawing/2014/main" val="684721178"/>
                  </a:ext>
                </a:extLst>
              </a:tr>
              <a:tr h="477305">
                <a:tc>
                  <a:txBody>
                    <a:bodyPr/>
                    <a:lstStyle/>
                    <a:p>
                      <a:pPr marL="0" marR="0">
                        <a:lnSpc>
                          <a:spcPct val="107000"/>
                        </a:lnSpc>
                        <a:buNone/>
                      </a:pPr>
                      <a:r>
                        <a:rPr lang="en-US" sz="1600" kern="100" dirty="0">
                          <a:effectLst/>
                        </a:rPr>
                        <a:t>Salary Table Increase (COLA 2.3%) – Classified Only, existing CBA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a:effectLst/>
                        </a:rPr>
                        <a: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dirty="0">
                          <a:effectLst/>
                        </a:rPr>
                        <a:t>0.00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1.20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3303502767"/>
                  </a:ext>
                </a:extLst>
              </a:tr>
              <a:tr h="468671">
                <a:tc>
                  <a:txBody>
                    <a:bodyPr/>
                    <a:lstStyle/>
                    <a:p>
                      <a:pPr marL="0" marR="0">
                        <a:lnSpc>
                          <a:spcPct val="107000"/>
                        </a:lnSpc>
                        <a:buNone/>
                      </a:pPr>
                      <a:r>
                        <a:rPr lang="en-US" sz="1600" kern="100" dirty="0">
                          <a:effectLst/>
                        </a:rPr>
                        <a:t>Step and Column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a:effectLst/>
                        </a:rPr>
                        <a: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a:effectLst/>
                        </a:rPr>
                        <a:t>3.14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3.14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3140591464"/>
                  </a:ext>
                </a:extLst>
              </a:tr>
              <a:tr h="475621">
                <a:tc>
                  <a:txBody>
                    <a:bodyPr/>
                    <a:lstStyle/>
                    <a:p>
                      <a:pPr marL="0" marR="0">
                        <a:lnSpc>
                          <a:spcPct val="107000"/>
                        </a:lnSpc>
                        <a:buNone/>
                      </a:pPr>
                      <a:r>
                        <a:rPr lang="en-US" sz="1600" kern="100" dirty="0">
                          <a:effectLst/>
                        </a:rPr>
                        <a:t>Retirement Savings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a:effectLst/>
                        </a:rPr>
                        <a: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a:effectLst/>
                        </a:rPr>
                        <a:t>(1.38)</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(1.38)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1127598837"/>
                  </a:ext>
                </a:extLst>
              </a:tr>
              <a:tr h="468511">
                <a:tc>
                  <a:txBody>
                    <a:bodyPr/>
                    <a:lstStyle/>
                    <a:p>
                      <a:pPr marL="0" marR="0">
                        <a:lnSpc>
                          <a:spcPct val="107000"/>
                        </a:lnSpc>
                        <a:buNone/>
                      </a:pPr>
                      <a:r>
                        <a:rPr lang="en-US" sz="1600" kern="100">
                          <a:effectLst/>
                        </a:rPr>
                        <a:t>Fixed Cost Adjustment (Operational/Utility/Insurance/Legal)</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a:effectLst/>
                        </a:rPr>
                        <a: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a:effectLst/>
                        </a:rPr>
                        <a:t>1.53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3.08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2589088"/>
                  </a:ext>
                </a:extLst>
              </a:tr>
              <a:tr h="479052">
                <a:tc>
                  <a:txBody>
                    <a:bodyPr/>
                    <a:lstStyle/>
                    <a:p>
                      <a:pPr marL="0" marR="0">
                        <a:lnSpc>
                          <a:spcPct val="107000"/>
                        </a:lnSpc>
                        <a:buNone/>
                      </a:pPr>
                      <a:r>
                        <a:rPr lang="en-US" sz="1600" kern="100" dirty="0">
                          <a:effectLst/>
                        </a:rPr>
                        <a:t>Growth Funding Allocation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a:effectLst/>
                        </a:rPr>
                        <a: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a:effectLst/>
                        </a:rPr>
                        <a:t>0.00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14.74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1680566602"/>
                  </a:ext>
                </a:extLst>
              </a:tr>
              <a:tr h="465364">
                <a:tc>
                  <a:txBody>
                    <a:bodyPr/>
                    <a:lstStyle/>
                    <a:p>
                      <a:pPr marL="0" marR="0">
                        <a:lnSpc>
                          <a:spcPct val="107000"/>
                        </a:lnSpc>
                        <a:buNone/>
                      </a:pPr>
                      <a:r>
                        <a:rPr lang="en-US" sz="1600" kern="100" dirty="0">
                          <a:effectLst/>
                        </a:rPr>
                        <a:t>**    Fiscal Safeguards for Federal Program Funding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a:effectLst/>
                        </a:rPr>
                        <a:t>0.00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16.00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4127613352"/>
                  </a:ext>
                </a:extLst>
              </a:tr>
              <a:tr h="541649">
                <a:tc>
                  <a:txBody>
                    <a:bodyPr/>
                    <a:lstStyle/>
                    <a:p>
                      <a:pPr marL="0" marR="0">
                        <a:lnSpc>
                          <a:spcPct val="107000"/>
                        </a:lnSpc>
                        <a:buNone/>
                      </a:pPr>
                      <a:r>
                        <a:rPr lang="en-US" sz="1600" kern="100">
                          <a:effectLst/>
                        </a:rPr>
                        <a:t>**    Prior Year Rollover/Reserves</a:t>
                      </a:r>
                    </a:p>
                    <a:p>
                      <a:pPr marL="0" marR="0">
                        <a:lnSpc>
                          <a:spcPct val="107000"/>
                        </a:lnSpc>
                        <a:buNone/>
                      </a:pPr>
                      <a:r>
                        <a:rPr lang="en-US" sz="1600" kern="100">
                          <a:effectLst/>
                        </a:rPr>
                        <a:t>        (OER, PT Faculty Office Hours, Equip POs, Lottery)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dirty="0">
                          <a:effectLst/>
                        </a:rPr>
                        <a:t>1.00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2.60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3576571789"/>
                  </a:ext>
                </a:extLst>
              </a:tr>
              <a:tr h="468806">
                <a:tc>
                  <a:txBody>
                    <a:bodyPr/>
                    <a:lstStyle/>
                    <a:p>
                      <a:pPr marL="0" marR="0">
                        <a:lnSpc>
                          <a:spcPct val="107000"/>
                        </a:lnSpc>
                        <a:buNone/>
                      </a:pPr>
                      <a:r>
                        <a:rPr lang="en-US" sz="1600" kern="100">
                          <a:effectLst/>
                        </a:rPr>
                        <a:t>**   Part-time Faculty Health (Pilot Program)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a:effectLst/>
                        </a:rPr>
                        <a: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dirty="0">
                          <a:effectLst/>
                        </a:rPr>
                        <a:t>1.75</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1.75</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3675033645"/>
                  </a:ext>
                </a:extLst>
              </a:tr>
              <a:tr h="541649">
                <a:tc>
                  <a:txBody>
                    <a:bodyPr/>
                    <a:lstStyle/>
                    <a:p>
                      <a:pPr marL="0" marR="0">
                        <a:lnSpc>
                          <a:spcPct val="107000"/>
                        </a:lnSpc>
                        <a:buNone/>
                      </a:pPr>
                      <a:r>
                        <a:rPr lang="en-US" sz="1600" kern="100">
                          <a:effectLst/>
                        </a:rPr>
                        <a:t>*** Held in Contingency (Educational Programs, Capital Projects,</a:t>
                      </a:r>
                    </a:p>
                    <a:p>
                      <a:pPr marL="0" marR="0">
                        <a:lnSpc>
                          <a:spcPct val="107000"/>
                        </a:lnSpc>
                        <a:buNone/>
                      </a:pPr>
                      <a:r>
                        <a:rPr lang="en-US" sz="1600" kern="100">
                          <a:effectLst/>
                        </a:rPr>
                        <a:t>        Technology, Security, Staffing, Operations &amp; Negotiations)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a:effectLst/>
                        </a:rPr>
                        <a: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8779" marR="8779" marT="8779" marB="0" anchor="ctr"/>
                </a:tc>
                <a:tc>
                  <a:txBody>
                    <a:bodyPr/>
                    <a:lstStyle/>
                    <a:p>
                      <a:pPr marL="0" marR="0" algn="ctr">
                        <a:lnSpc>
                          <a:spcPct val="107000"/>
                        </a:lnSpc>
                        <a:buNone/>
                      </a:pPr>
                      <a:r>
                        <a:rPr lang="en-US" sz="1600" kern="100">
                          <a:effectLst/>
                        </a:rPr>
                        <a:t>4.53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tc>
                  <a:txBody>
                    <a:bodyPr/>
                    <a:lstStyle/>
                    <a:p>
                      <a:pPr marL="0" marR="0" algn="ctr">
                        <a:lnSpc>
                          <a:spcPct val="107000"/>
                        </a:lnSpc>
                        <a:buNone/>
                      </a:pPr>
                      <a:r>
                        <a:rPr lang="en-US" sz="1600" kern="100" dirty="0">
                          <a:effectLst/>
                        </a:rPr>
                        <a:t>6.56</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56" marR="37456" marT="8779" marB="0" anchor="ctr"/>
                </a:tc>
                <a:extLst>
                  <a:ext uri="{0D108BD9-81ED-4DB2-BD59-A6C34878D82A}">
                    <a16:rowId xmlns:a16="http://schemas.microsoft.com/office/drawing/2014/main" val="302100517"/>
                  </a:ext>
                </a:extLst>
              </a:tr>
            </a:tbl>
          </a:graphicData>
        </a:graphic>
      </p:graphicFrame>
      <p:sp>
        <p:nvSpPr>
          <p:cNvPr id="10" name="TextBox 9">
            <a:extLst>
              <a:ext uri="{FF2B5EF4-FFF2-40B4-BE49-F238E27FC236}">
                <a16:creationId xmlns:a16="http://schemas.microsoft.com/office/drawing/2014/main" id="{636363E1-9443-750C-42D7-800844691A59}"/>
              </a:ext>
            </a:extLst>
          </p:cNvPr>
          <p:cNvSpPr txBox="1"/>
          <p:nvPr/>
        </p:nvSpPr>
        <p:spPr>
          <a:xfrm rot="17540457">
            <a:off x="651081" y="3057446"/>
            <a:ext cx="971741" cy="369332"/>
          </a:xfrm>
          <a:prstGeom prst="rect">
            <a:avLst/>
          </a:prstGeom>
          <a:noFill/>
        </p:spPr>
        <p:txBody>
          <a:bodyPr wrap="none" rtlCol="0">
            <a:spAutoFit/>
          </a:bodyPr>
          <a:lstStyle/>
          <a:p>
            <a:r>
              <a:rPr lang="en-US" dirty="0">
                <a:solidFill>
                  <a:srgbClr val="0070C0"/>
                </a:solidFill>
              </a:rPr>
              <a:t>Ongoing</a:t>
            </a:r>
          </a:p>
        </p:txBody>
      </p:sp>
      <p:sp>
        <p:nvSpPr>
          <p:cNvPr id="12" name="TextBox 11">
            <a:extLst>
              <a:ext uri="{FF2B5EF4-FFF2-40B4-BE49-F238E27FC236}">
                <a16:creationId xmlns:a16="http://schemas.microsoft.com/office/drawing/2014/main" id="{671D2F13-147F-7D64-1573-338FF9C960A8}"/>
              </a:ext>
            </a:extLst>
          </p:cNvPr>
          <p:cNvSpPr txBox="1"/>
          <p:nvPr/>
        </p:nvSpPr>
        <p:spPr>
          <a:xfrm rot="17369689">
            <a:off x="582152" y="4945160"/>
            <a:ext cx="1109599" cy="369332"/>
          </a:xfrm>
          <a:prstGeom prst="rect">
            <a:avLst/>
          </a:prstGeom>
          <a:noFill/>
        </p:spPr>
        <p:txBody>
          <a:bodyPr wrap="none" rtlCol="0">
            <a:spAutoFit/>
          </a:bodyPr>
          <a:lstStyle/>
          <a:p>
            <a:r>
              <a:rPr lang="en-US" dirty="0">
                <a:solidFill>
                  <a:srgbClr val="0070C0"/>
                </a:solidFill>
              </a:rPr>
              <a:t>One-Time</a:t>
            </a:r>
          </a:p>
        </p:txBody>
      </p:sp>
      <p:sp>
        <p:nvSpPr>
          <p:cNvPr id="14" name="TextBox 13">
            <a:extLst>
              <a:ext uri="{FF2B5EF4-FFF2-40B4-BE49-F238E27FC236}">
                <a16:creationId xmlns:a16="http://schemas.microsoft.com/office/drawing/2014/main" id="{32F84FDB-9A76-06C1-312D-E367286C290E}"/>
              </a:ext>
            </a:extLst>
          </p:cNvPr>
          <p:cNvSpPr txBox="1"/>
          <p:nvPr/>
        </p:nvSpPr>
        <p:spPr>
          <a:xfrm rot="17588886">
            <a:off x="677281" y="5987638"/>
            <a:ext cx="947695" cy="369332"/>
          </a:xfrm>
          <a:prstGeom prst="rect">
            <a:avLst/>
          </a:prstGeom>
          <a:noFill/>
        </p:spPr>
        <p:txBody>
          <a:bodyPr wrap="none" rtlCol="0">
            <a:spAutoFit/>
          </a:bodyPr>
          <a:lstStyle/>
          <a:p>
            <a:r>
              <a:rPr lang="en-US" dirty="0">
                <a:solidFill>
                  <a:srgbClr val="0070C0"/>
                </a:solidFill>
              </a:rPr>
              <a:t>Variable</a:t>
            </a:r>
          </a:p>
        </p:txBody>
      </p:sp>
    </p:spTree>
    <p:extLst>
      <p:ext uri="{BB962C8B-B14F-4D97-AF65-F5344CB8AC3E}">
        <p14:creationId xmlns:p14="http://schemas.microsoft.com/office/powerpoint/2010/main" val="360137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A281-B6B9-CD4B-3305-F85AE7404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BECD7-0F2E-FBAD-0BCA-627558504D51}"/>
              </a:ext>
            </a:extLst>
          </p:cNvPr>
          <p:cNvSpPr>
            <a:spLocks noGrp="1"/>
          </p:cNvSpPr>
          <p:nvPr>
            <p:ph type="title"/>
          </p:nvPr>
        </p:nvSpPr>
        <p:spPr>
          <a:xfrm>
            <a:off x="0" y="206098"/>
            <a:ext cx="12192000" cy="761156"/>
          </a:xfrm>
        </p:spPr>
        <p:txBody>
          <a:bodyPr>
            <a:noAutofit/>
          </a:bodyPr>
          <a:lstStyle/>
          <a:p>
            <a:pPr algn="ctr"/>
            <a:r>
              <a:rPr lang="en-US" sz="3600" dirty="0">
                <a:latin typeface="Garamond" panose="02020404030301010803" pitchFamily="18" charset="0"/>
              </a:rPr>
              <a:t>Allocation of 2.35% Growth Funding</a:t>
            </a:r>
          </a:p>
        </p:txBody>
      </p:sp>
      <p:sp>
        <p:nvSpPr>
          <p:cNvPr id="13" name="Slide Number Placeholder 12">
            <a:extLst>
              <a:ext uri="{FF2B5EF4-FFF2-40B4-BE49-F238E27FC236}">
                <a16:creationId xmlns:a16="http://schemas.microsoft.com/office/drawing/2014/main" id="{655D49A5-4CFA-9769-1402-3E64BA63E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87F60C2-F207-CB52-22EA-691C8127E2E1}"/>
              </a:ext>
            </a:extLst>
          </p:cNvPr>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187F1DB-ADFD-29A7-F3DE-AD2AE147A49B}"/>
              </a:ext>
            </a:extLst>
          </p:cNvPr>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A3F7025-1B6B-77CA-3E71-35DAAFC52EF4}"/>
              </a:ext>
            </a:extLst>
          </p:cNvPr>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6" name="Content Placeholder 1">
            <a:extLst>
              <a:ext uri="{FF2B5EF4-FFF2-40B4-BE49-F238E27FC236}">
                <a16:creationId xmlns:a16="http://schemas.microsoft.com/office/drawing/2014/main" id="{BA64A5BE-BD43-B06B-FA38-883F103B4D28}"/>
              </a:ext>
            </a:extLst>
          </p:cNvPr>
          <p:cNvSpPr>
            <a:spLocks noGrp="1"/>
          </p:cNvSpPr>
          <p:nvPr>
            <p:ph idx="1"/>
          </p:nvPr>
        </p:nvSpPr>
        <p:spPr>
          <a:xfrm>
            <a:off x="636814" y="4096785"/>
            <a:ext cx="11335446" cy="2387142"/>
          </a:xfrm>
        </p:spPr>
        <p:txBody>
          <a:bodyPr>
            <a:normAutofit/>
          </a:bodyPr>
          <a:lstStyle/>
          <a:p>
            <a:pPr marL="0" indent="0">
              <a:spcAft>
                <a:spcPts val="1200"/>
              </a:spcAft>
              <a:buNone/>
            </a:pPr>
            <a:r>
              <a:rPr lang="en-US" sz="2400" dirty="0"/>
              <a:t>Growth funds of </a:t>
            </a:r>
            <a:r>
              <a:rPr lang="en-US" sz="2400" b="1" dirty="0"/>
              <a:t>$14,737,250 are ongoing funds </a:t>
            </a:r>
            <a:r>
              <a:rPr lang="en-US" sz="2400" dirty="0"/>
              <a:t>allocated in the amounts listed. </a:t>
            </a:r>
          </a:p>
          <a:p>
            <a:pPr lvl="1">
              <a:spcAft>
                <a:spcPts val="1200"/>
              </a:spcAft>
            </a:pPr>
            <a:r>
              <a:rPr lang="en-US" sz="2200" dirty="0"/>
              <a:t>Colleges and district office will utilize existing processes to prioritize and recommend new positions and expenditures that, in aggregate, are within overall adherence to the 50% law.</a:t>
            </a:r>
          </a:p>
          <a:p>
            <a:pPr lvl="1">
              <a:spcAft>
                <a:spcPts val="1200"/>
              </a:spcAft>
            </a:pPr>
            <a:r>
              <a:rPr lang="en-US" sz="2200" dirty="0"/>
              <a:t>Campus processes make recommendations to the college president. Once finalized, the presidents bring recommendations to Chancellor’s Cabinet. </a:t>
            </a:r>
          </a:p>
        </p:txBody>
      </p:sp>
      <p:graphicFrame>
        <p:nvGraphicFramePr>
          <p:cNvPr id="7" name="Table 6">
            <a:extLst>
              <a:ext uri="{FF2B5EF4-FFF2-40B4-BE49-F238E27FC236}">
                <a16:creationId xmlns:a16="http://schemas.microsoft.com/office/drawing/2014/main" id="{3E088708-5401-80C6-A0B1-9FC8FCEC0324}"/>
              </a:ext>
            </a:extLst>
          </p:cNvPr>
          <p:cNvGraphicFramePr>
            <a:graphicFrameLocks noGrp="1"/>
          </p:cNvGraphicFramePr>
          <p:nvPr>
            <p:extLst>
              <p:ext uri="{D42A27DB-BD31-4B8C-83A1-F6EECF244321}">
                <p14:modId xmlns:p14="http://schemas.microsoft.com/office/powerpoint/2010/main" val="2937363987"/>
              </p:ext>
            </p:extLst>
          </p:nvPr>
        </p:nvGraphicFramePr>
        <p:xfrm>
          <a:off x="1770184" y="1199385"/>
          <a:ext cx="8651631" cy="2809653"/>
        </p:xfrm>
        <a:graphic>
          <a:graphicData uri="http://schemas.openxmlformats.org/drawingml/2006/table">
            <a:tbl>
              <a:tblPr firstRow="1" bandRow="1">
                <a:tableStyleId>{5C22544A-7EE6-4342-B048-85BDC9FD1C3A}</a:tableStyleId>
              </a:tblPr>
              <a:tblGrid>
                <a:gridCol w="961292">
                  <a:extLst>
                    <a:ext uri="{9D8B030D-6E8A-4147-A177-3AD203B41FA5}">
                      <a16:colId xmlns:a16="http://schemas.microsoft.com/office/drawing/2014/main" val="412905635"/>
                    </a:ext>
                  </a:extLst>
                </a:gridCol>
                <a:gridCol w="2473569">
                  <a:extLst>
                    <a:ext uri="{9D8B030D-6E8A-4147-A177-3AD203B41FA5}">
                      <a16:colId xmlns:a16="http://schemas.microsoft.com/office/drawing/2014/main" val="1276088213"/>
                    </a:ext>
                  </a:extLst>
                </a:gridCol>
                <a:gridCol w="2625576">
                  <a:extLst>
                    <a:ext uri="{9D8B030D-6E8A-4147-A177-3AD203B41FA5}">
                      <a16:colId xmlns:a16="http://schemas.microsoft.com/office/drawing/2014/main" val="4020294310"/>
                    </a:ext>
                  </a:extLst>
                </a:gridCol>
                <a:gridCol w="2591194">
                  <a:extLst>
                    <a:ext uri="{9D8B030D-6E8A-4147-A177-3AD203B41FA5}">
                      <a16:colId xmlns:a16="http://schemas.microsoft.com/office/drawing/2014/main" val="3349062872"/>
                    </a:ext>
                  </a:extLst>
                </a:gridCol>
              </a:tblGrid>
              <a:tr h="396657">
                <a:tc>
                  <a:txBody>
                    <a:bodyPr/>
                    <a:lstStyle/>
                    <a:p>
                      <a:endParaRPr lang="en-US" dirty="0"/>
                    </a:p>
                  </a:txBody>
                  <a:tcPr/>
                </a:tc>
                <a:tc>
                  <a:txBody>
                    <a:bodyPr/>
                    <a:lstStyle/>
                    <a:p>
                      <a:pPr algn="ctr"/>
                      <a:r>
                        <a:rPr lang="en-US" dirty="0"/>
                        <a:t>FTES FUNDS</a:t>
                      </a:r>
                    </a:p>
                  </a:txBody>
                  <a:tcPr/>
                </a:tc>
                <a:tc>
                  <a:txBody>
                    <a:bodyPr/>
                    <a:lstStyle/>
                    <a:p>
                      <a:pPr algn="ctr"/>
                      <a:r>
                        <a:rPr lang="en-US" dirty="0"/>
                        <a:t>BASE FUNDS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 ALLOCATION</a:t>
                      </a:r>
                    </a:p>
                  </a:txBody>
                  <a:tcPr/>
                </a:tc>
                <a:extLst>
                  <a:ext uri="{0D108BD9-81ED-4DB2-BD59-A6C34878D82A}">
                    <a16:rowId xmlns:a16="http://schemas.microsoft.com/office/drawing/2014/main" val="3675879842"/>
                  </a:ext>
                </a:extLst>
              </a:tr>
              <a:tr h="402166">
                <a:tc>
                  <a:txBody>
                    <a:bodyPr/>
                    <a:lstStyle/>
                    <a:p>
                      <a:r>
                        <a:rPr lang="en-US" b="1" dirty="0"/>
                        <a:t>  FCC</a:t>
                      </a:r>
                    </a:p>
                  </a:txBody>
                  <a:tcPr/>
                </a:tc>
                <a:tc>
                  <a:txBody>
                    <a:bodyPr/>
                    <a:lstStyle/>
                    <a:p>
                      <a:pPr algn="ctr"/>
                      <a:r>
                        <a:rPr lang="en-US" b="1" dirty="0"/>
                        <a:t>$   3,627,808</a:t>
                      </a:r>
                    </a:p>
                  </a:txBody>
                  <a:tcPr/>
                </a:tc>
                <a:tc>
                  <a:txBody>
                    <a:bodyPr/>
                    <a:lstStyle/>
                    <a:p>
                      <a:pPr algn="ctr"/>
                      <a:r>
                        <a:rPr lang="en-US" b="1" dirty="0"/>
                        <a:t>$   1,500,000</a:t>
                      </a:r>
                    </a:p>
                  </a:txBody>
                  <a:tcPr/>
                </a:tc>
                <a:tc>
                  <a:txBody>
                    <a:bodyPr/>
                    <a:lstStyle/>
                    <a:p>
                      <a:pPr algn="ctr"/>
                      <a:r>
                        <a:rPr lang="en-US" b="1" dirty="0"/>
                        <a:t>$    5,127,808</a:t>
                      </a:r>
                    </a:p>
                  </a:txBody>
                  <a:tcPr/>
                </a:tc>
                <a:extLst>
                  <a:ext uri="{0D108BD9-81ED-4DB2-BD59-A6C34878D82A}">
                    <a16:rowId xmlns:a16="http://schemas.microsoft.com/office/drawing/2014/main" val="1083245735"/>
                  </a:ext>
                </a:extLst>
              </a:tr>
              <a:tr h="402166">
                <a:tc>
                  <a:txBody>
                    <a:bodyPr/>
                    <a:lstStyle/>
                    <a:p>
                      <a:r>
                        <a:rPr lang="en-US" b="1" dirty="0"/>
                        <a:t>  RC</a:t>
                      </a:r>
                    </a:p>
                  </a:txBody>
                  <a:tcPr/>
                </a:tc>
                <a:tc>
                  <a:txBody>
                    <a:bodyPr/>
                    <a:lstStyle/>
                    <a:p>
                      <a:pPr algn="ctr"/>
                      <a:r>
                        <a:rPr lang="en-US" b="1" dirty="0"/>
                        <a:t>$   1,231,001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1,500,000</a:t>
                      </a:r>
                    </a:p>
                  </a:txBody>
                  <a:tcPr/>
                </a:tc>
                <a:tc>
                  <a:txBody>
                    <a:bodyPr/>
                    <a:lstStyle/>
                    <a:p>
                      <a:pPr algn="ctr"/>
                      <a:r>
                        <a:rPr lang="en-US" b="1" dirty="0"/>
                        <a:t>$    2,731,001</a:t>
                      </a:r>
                    </a:p>
                  </a:txBody>
                  <a:tcPr/>
                </a:tc>
                <a:extLst>
                  <a:ext uri="{0D108BD9-81ED-4DB2-BD59-A6C34878D82A}">
                    <a16:rowId xmlns:a16="http://schemas.microsoft.com/office/drawing/2014/main" val="935209137"/>
                  </a:ext>
                </a:extLst>
              </a:tr>
              <a:tr h="402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MCC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668,335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1,500,000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2,168,355</a:t>
                      </a:r>
                    </a:p>
                  </a:txBody>
                  <a:tcPr/>
                </a:tc>
                <a:extLst>
                  <a:ext uri="{0D108BD9-81ED-4DB2-BD59-A6C34878D82A}">
                    <a16:rowId xmlns:a16="http://schemas.microsoft.com/office/drawing/2014/main" val="2875870448"/>
                  </a:ext>
                </a:extLst>
              </a:tr>
              <a:tr h="402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CCC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1,210,086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1,500,000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2,710,086</a:t>
                      </a:r>
                    </a:p>
                  </a:txBody>
                  <a:tcPr/>
                </a:tc>
                <a:extLst>
                  <a:ext uri="{0D108BD9-81ED-4DB2-BD59-A6C34878D82A}">
                    <a16:rowId xmlns:a16="http://schemas.microsoft.com/office/drawing/2014/main" val="1150116116"/>
                  </a:ext>
                </a:extLst>
              </a:tr>
              <a:tr h="402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2,000,000</a:t>
                      </a:r>
                    </a:p>
                  </a:txBody>
                  <a:tcPr/>
                </a:tc>
                <a:extLst>
                  <a:ext uri="{0D108BD9-81ED-4DB2-BD59-A6C34878D82A}">
                    <a16:rowId xmlns:a16="http://schemas.microsoft.com/office/drawing/2014/main" val="41631854"/>
                  </a:ext>
                </a:extLst>
              </a:tr>
              <a:tr h="402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algn="ct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14,737,250</a:t>
                      </a:r>
                    </a:p>
                  </a:txBody>
                  <a:tcPr/>
                </a:tc>
                <a:extLst>
                  <a:ext uri="{0D108BD9-81ED-4DB2-BD59-A6C34878D82A}">
                    <a16:rowId xmlns:a16="http://schemas.microsoft.com/office/drawing/2014/main" val="3600905338"/>
                  </a:ext>
                </a:extLst>
              </a:tr>
            </a:tbl>
          </a:graphicData>
        </a:graphic>
      </p:graphicFrame>
    </p:spTree>
    <p:extLst>
      <p:ext uri="{BB962C8B-B14F-4D97-AF65-F5344CB8AC3E}">
        <p14:creationId xmlns:p14="http://schemas.microsoft.com/office/powerpoint/2010/main" val="331219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AEDBF7BF-25BF-9786-82F5-68F95DB3B8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62545" y="1288106"/>
            <a:ext cx="8882743" cy="5011307"/>
          </a:xfrm>
          <a:prstGeom prst="rect">
            <a:avLst/>
          </a:prstGeom>
        </p:spPr>
      </p:pic>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General Fund Balance Trend</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31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FTES Trend and 2025-26 Targets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6215E83-2361-89F0-96C4-552139FC6B4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6823" y="1092200"/>
            <a:ext cx="8465377" cy="4167133"/>
          </a:xfrm>
          <a:prstGeom prst="rect">
            <a:avLst/>
          </a:prstGeom>
        </p:spPr>
      </p:pic>
      <p:pic>
        <p:nvPicPr>
          <p:cNvPr id="5" name="Picture 4">
            <a:extLst>
              <a:ext uri="{FF2B5EF4-FFF2-40B4-BE49-F238E27FC236}">
                <a16:creationId xmlns:a16="http://schemas.microsoft.com/office/drawing/2014/main" id="{2742C634-3813-D301-FBE3-A1CCB7E7B787}"/>
              </a:ext>
            </a:extLst>
          </p:cNvPr>
          <p:cNvPicPr>
            <a:picLocks noChangeAspect="1"/>
          </p:cNvPicPr>
          <p:nvPr/>
        </p:nvPicPr>
        <p:blipFill>
          <a:blip r:embed="rId5"/>
          <a:stretch>
            <a:fillRect/>
          </a:stretch>
        </p:blipFill>
        <p:spPr>
          <a:xfrm>
            <a:off x="1664898" y="5409936"/>
            <a:ext cx="8790317" cy="1094349"/>
          </a:xfrm>
          <a:prstGeom prst="rect">
            <a:avLst/>
          </a:prstGeom>
        </p:spPr>
      </p:pic>
      <p:sp>
        <p:nvSpPr>
          <p:cNvPr id="3" name="TextBox 2">
            <a:extLst>
              <a:ext uri="{FF2B5EF4-FFF2-40B4-BE49-F238E27FC236}">
                <a16:creationId xmlns:a16="http://schemas.microsoft.com/office/drawing/2014/main" id="{59B06223-3EE3-6241-526B-0A54682D35C7}"/>
              </a:ext>
            </a:extLst>
          </p:cNvPr>
          <p:cNvSpPr txBox="1"/>
          <p:nvPr/>
        </p:nvSpPr>
        <p:spPr>
          <a:xfrm rot="20785579">
            <a:off x="8038213" y="2826625"/>
            <a:ext cx="1119217" cy="369332"/>
          </a:xfrm>
          <a:prstGeom prst="rect">
            <a:avLst/>
          </a:prstGeom>
          <a:noFill/>
        </p:spPr>
        <p:txBody>
          <a:bodyPr wrap="none" rtlCol="0">
            <a:spAutoFit/>
          </a:bodyPr>
          <a:lstStyle/>
          <a:p>
            <a:r>
              <a:rPr lang="en-US" dirty="0">
                <a:solidFill>
                  <a:srgbClr val="C00000"/>
                </a:solidFill>
              </a:rPr>
              <a:t>20,187.39</a:t>
            </a:r>
          </a:p>
        </p:txBody>
      </p:sp>
      <p:sp>
        <p:nvSpPr>
          <p:cNvPr id="6" name="TextBox 5">
            <a:extLst>
              <a:ext uri="{FF2B5EF4-FFF2-40B4-BE49-F238E27FC236}">
                <a16:creationId xmlns:a16="http://schemas.microsoft.com/office/drawing/2014/main" id="{1BFD740A-85C0-2F90-CFA6-FE15CA7074D8}"/>
              </a:ext>
            </a:extLst>
          </p:cNvPr>
          <p:cNvSpPr txBox="1"/>
          <p:nvPr/>
        </p:nvSpPr>
        <p:spPr>
          <a:xfrm rot="20785579">
            <a:off x="7792003" y="2582077"/>
            <a:ext cx="1434432" cy="369332"/>
          </a:xfrm>
          <a:prstGeom prst="rect">
            <a:avLst/>
          </a:prstGeom>
          <a:noFill/>
        </p:spPr>
        <p:txBody>
          <a:bodyPr wrap="none" rtlCol="0">
            <a:spAutoFit/>
          </a:bodyPr>
          <a:lstStyle/>
          <a:p>
            <a:r>
              <a:rPr lang="en-US" dirty="0">
                <a:solidFill>
                  <a:srgbClr val="C00000"/>
                </a:solidFill>
              </a:rPr>
              <a:t>Large College</a:t>
            </a:r>
          </a:p>
        </p:txBody>
      </p:sp>
    </p:spTree>
    <p:extLst>
      <p:ext uri="{BB962C8B-B14F-4D97-AF65-F5344CB8AC3E}">
        <p14:creationId xmlns:p14="http://schemas.microsoft.com/office/powerpoint/2010/main" val="302608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E38CE-4FCA-8907-927E-D8789690C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1FEB6-9D96-A7E7-354A-54A02EACA6DF}"/>
              </a:ext>
            </a:extLst>
          </p:cNvPr>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FTES Trend – Reported and Funded</a:t>
            </a:r>
          </a:p>
        </p:txBody>
      </p:sp>
      <p:sp>
        <p:nvSpPr>
          <p:cNvPr id="13" name="Slide Number Placeholder 12">
            <a:extLst>
              <a:ext uri="{FF2B5EF4-FFF2-40B4-BE49-F238E27FC236}">
                <a16:creationId xmlns:a16="http://schemas.microsoft.com/office/drawing/2014/main" id="{5BA8435D-BBBC-233B-1EA1-B238F037F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6179AC8-E8F4-6DB4-D834-3D518D2CD432}"/>
              </a:ext>
            </a:extLst>
          </p:cNvPr>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6BC645E-ABBD-ADD0-81AF-9690B21432B2}"/>
              </a:ext>
            </a:extLst>
          </p:cNvPr>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487EC1-5927-FDD5-F199-A34499013B25}"/>
              </a:ext>
            </a:extLst>
          </p:cNvPr>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pic>
        <p:nvPicPr>
          <p:cNvPr id="5" name="Picture 3">
            <a:extLst>
              <a:ext uri="{FF2B5EF4-FFF2-40B4-BE49-F238E27FC236}">
                <a16:creationId xmlns:a16="http://schemas.microsoft.com/office/drawing/2014/main" id="{0250F7F9-0FDD-1426-F2D8-D01BD674DC6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49966" y="1165383"/>
            <a:ext cx="8492067" cy="4527494"/>
          </a:xfrm>
          <a:prstGeom prst="rect">
            <a:avLst/>
          </a:prstGeom>
        </p:spPr>
      </p:pic>
      <p:pic>
        <p:nvPicPr>
          <p:cNvPr id="9" name="Picture 8">
            <a:extLst>
              <a:ext uri="{FF2B5EF4-FFF2-40B4-BE49-F238E27FC236}">
                <a16:creationId xmlns:a16="http://schemas.microsoft.com/office/drawing/2014/main" id="{9892605E-0046-F714-9C7C-1787C296206C}"/>
              </a:ext>
            </a:extLst>
          </p:cNvPr>
          <p:cNvPicPr>
            <a:picLocks noChangeAspect="1"/>
          </p:cNvPicPr>
          <p:nvPr/>
        </p:nvPicPr>
        <p:blipFill>
          <a:blip r:embed="rId5"/>
          <a:stretch>
            <a:fillRect/>
          </a:stretch>
        </p:blipFill>
        <p:spPr>
          <a:xfrm>
            <a:off x="6935637" y="5807975"/>
            <a:ext cx="3208845" cy="296202"/>
          </a:xfrm>
          <a:prstGeom prst="rect">
            <a:avLst/>
          </a:prstGeom>
        </p:spPr>
      </p:pic>
    </p:spTree>
    <p:extLst>
      <p:ext uri="{BB962C8B-B14F-4D97-AF65-F5344CB8AC3E}">
        <p14:creationId xmlns:p14="http://schemas.microsoft.com/office/powerpoint/2010/main" val="2748334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2E3151C2-6F5E-C89F-80CB-B0AEB97D17F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7506" y="1140032"/>
            <a:ext cx="11715007" cy="3793444"/>
          </a:xfrm>
          <a:prstGeom prst="rect">
            <a:avLst/>
          </a:prstGeom>
        </p:spPr>
      </p:pic>
      <p:pic>
        <p:nvPicPr>
          <p:cNvPr id="8" name="Picture 7">
            <a:extLst>
              <a:ext uri="{FF2B5EF4-FFF2-40B4-BE49-F238E27FC236}">
                <a16:creationId xmlns:a16="http://schemas.microsoft.com/office/drawing/2014/main" id="{6753EED9-6656-CFF6-808E-15E54179798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01542" y="4934197"/>
            <a:ext cx="8971877" cy="1320968"/>
          </a:xfrm>
          <a:prstGeom prst="rect">
            <a:avLst/>
          </a:prstGeom>
        </p:spPr>
      </p:pic>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FON Trend</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26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0F7F73C-946C-DEC8-9DA2-B5BD648E3E70}"/>
              </a:ext>
            </a:extLst>
          </p:cNvPr>
          <p:cNvPicPr>
            <a:picLocks noChangeAspect="1"/>
          </p:cNvPicPr>
          <p:nvPr/>
        </p:nvPicPr>
        <p:blipFill>
          <a:blip r:embed="rId3">
            <a:extLst>
              <a:ext uri="{96DAC541-7B7A-43D3-8B79-37D633B846F1}">
                <asvg:svgBlip xmlns:asvg="http://schemas.microsoft.com/office/drawing/2016/SVG/main" r:embed="rId4"/>
              </a:ext>
            </a:extLst>
          </a:blip>
          <a:srcRect t="4389" b="4389"/>
          <a:stretch/>
        </p:blipFill>
        <p:spPr>
          <a:xfrm>
            <a:off x="2410699" y="1242063"/>
            <a:ext cx="7629895" cy="5196820"/>
          </a:xfrm>
          <a:prstGeom prst="rect">
            <a:avLst/>
          </a:prstGeom>
        </p:spPr>
      </p:pic>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50% Law Trend</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604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STRS/PERS Rates Trend</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4FD99BA6-FAAF-D066-C6E9-D6D4F0A1E4D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5349" y="1460828"/>
            <a:ext cx="7999050" cy="4910449"/>
          </a:xfrm>
          <a:prstGeom prst="rect">
            <a:avLst/>
          </a:prstGeom>
        </p:spPr>
      </p:pic>
      <p:sp>
        <p:nvSpPr>
          <p:cNvPr id="5" name="Rectangle 4">
            <a:extLst>
              <a:ext uri="{FF2B5EF4-FFF2-40B4-BE49-F238E27FC236}">
                <a16:creationId xmlns:a16="http://schemas.microsoft.com/office/drawing/2014/main" id="{131ECA2D-893E-84C8-2ECB-F32EB4884627}"/>
              </a:ext>
            </a:extLst>
          </p:cNvPr>
          <p:cNvSpPr/>
          <p:nvPr/>
        </p:nvSpPr>
        <p:spPr>
          <a:xfrm>
            <a:off x="8736641" y="2390077"/>
            <a:ext cx="3041279" cy="3416320"/>
          </a:xfrm>
          <a:prstGeom prst="rect">
            <a:avLst/>
          </a:prstGeom>
        </p:spPr>
        <p:txBody>
          <a:bodyPr wrap="square">
            <a:spAutoFit/>
          </a:bodyPr>
          <a:lstStyle/>
          <a:p>
            <a:r>
              <a:rPr lang="en-US" u="sng" dirty="0"/>
              <a:t>STRS Employer Rate:</a:t>
            </a:r>
            <a:endParaRPr lang="en-US" u="sng" dirty="0">
              <a:latin typeface="+mn-lt"/>
            </a:endParaRPr>
          </a:p>
          <a:p>
            <a:r>
              <a:rPr lang="en-US" dirty="0">
                <a:latin typeface="+mn-lt"/>
              </a:rPr>
              <a:t>Starting in 2021–22, the funding plan provided the CalSTRS board limited authority to adjust the employer contribution rate, if necessary, to fully fund the remaining unfunded liability by 2046. Those adjustments are limited to 1% annually, not to exceed 20.25% of creditable compensation. </a:t>
            </a:r>
          </a:p>
        </p:txBody>
      </p:sp>
    </p:spTree>
    <p:extLst>
      <p:ext uri="{BB962C8B-B14F-4D97-AF65-F5344CB8AC3E}">
        <p14:creationId xmlns:p14="http://schemas.microsoft.com/office/powerpoint/2010/main" val="6328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Other Funds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2443D0A-45E2-C0FC-8811-8E53218616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211" y="1181823"/>
            <a:ext cx="10612089" cy="5252839"/>
          </a:xfrm>
          <a:prstGeom prst="rect">
            <a:avLst/>
          </a:prstGeom>
        </p:spPr>
      </p:pic>
    </p:spTree>
    <p:extLst>
      <p:ext uri="{BB962C8B-B14F-4D97-AF65-F5344CB8AC3E}">
        <p14:creationId xmlns:p14="http://schemas.microsoft.com/office/powerpoint/2010/main" val="181131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253D00-A080-9A55-00EC-32927F0DC1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65747" y="1248380"/>
            <a:ext cx="6660504" cy="5165451"/>
          </a:xfrm>
          <a:prstGeom prst="rect">
            <a:avLst/>
          </a:prstGeom>
        </p:spPr>
      </p:pic>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Capital Project Funds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75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144998-4876-A6E0-59DF-D1F11B067836}"/>
              </a:ext>
            </a:extLst>
          </p:cNvPr>
          <p:cNvSpPr txBox="1">
            <a:spLocks/>
          </p:cNvSpPr>
          <p:nvPr/>
        </p:nvSpPr>
        <p:spPr>
          <a:xfrm>
            <a:off x="1" y="206098"/>
            <a:ext cx="12192000" cy="761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effectLst/>
                <a:uLnTx/>
                <a:uFillTx/>
                <a:latin typeface="Garamond" panose="02020404030301010803" pitchFamily="18" charset="0"/>
                <a:ea typeface="+mj-ea"/>
                <a:cs typeface="+mj-cs"/>
              </a:rPr>
              <a:t>2025-26 State Budget</a:t>
            </a:r>
          </a:p>
        </p:txBody>
      </p:sp>
      <p:sp>
        <p:nvSpPr>
          <p:cNvPr id="12" name="Rectangle 11">
            <a:extLst>
              <a:ext uri="{FF2B5EF4-FFF2-40B4-BE49-F238E27FC236}">
                <a16:creationId xmlns:a16="http://schemas.microsoft.com/office/drawing/2014/main" id="{1FE41FA8-8A83-566D-32B1-043D100A390D}"/>
              </a:ext>
            </a:extLst>
          </p:cNvPr>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68FC046-A00D-68FA-C2FD-8A917119E10F}"/>
              </a:ext>
            </a:extLst>
          </p:cNvPr>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9D8ECD3-AF24-9FEA-F516-A25CEF1A1BC2}"/>
              </a:ext>
            </a:extLst>
          </p:cNvPr>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 name="Slide Number Placeholder 12">
            <a:extLst>
              <a:ext uri="{FF2B5EF4-FFF2-40B4-BE49-F238E27FC236}">
                <a16:creationId xmlns:a16="http://schemas.microsoft.com/office/drawing/2014/main" id="{D8BDAB24-F6C1-C8E4-9D28-BD9BA4EBA0C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67AF62D-54DA-B433-47EE-EE76513BE05B}"/>
              </a:ext>
            </a:extLst>
          </p:cNvPr>
          <p:cNvPicPr>
            <a:picLocks noChangeAspect="1"/>
          </p:cNvPicPr>
          <p:nvPr/>
        </p:nvPicPr>
        <p:blipFill>
          <a:blip r:embed="rId2"/>
          <a:stretch>
            <a:fillRect/>
          </a:stretch>
        </p:blipFill>
        <p:spPr>
          <a:xfrm>
            <a:off x="1597231" y="1381929"/>
            <a:ext cx="9113929" cy="4996714"/>
          </a:xfrm>
          <a:prstGeom prst="rect">
            <a:avLst/>
          </a:prstGeom>
        </p:spPr>
      </p:pic>
      <p:sp>
        <p:nvSpPr>
          <p:cNvPr id="43" name="Oval 42">
            <a:extLst>
              <a:ext uri="{FF2B5EF4-FFF2-40B4-BE49-F238E27FC236}">
                <a16:creationId xmlns:a16="http://schemas.microsoft.com/office/drawing/2014/main" id="{9FA99BDA-A738-5B4C-7888-2F759F76BFAF}"/>
              </a:ext>
            </a:extLst>
          </p:cNvPr>
          <p:cNvSpPr/>
          <p:nvPr/>
        </p:nvSpPr>
        <p:spPr>
          <a:xfrm>
            <a:off x="6953004" y="4987636"/>
            <a:ext cx="71252" cy="831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3852BD7-4C43-940D-E4DE-70968246CB52}"/>
              </a:ext>
            </a:extLst>
          </p:cNvPr>
          <p:cNvSpPr txBox="1"/>
          <p:nvPr/>
        </p:nvSpPr>
        <p:spPr>
          <a:xfrm>
            <a:off x="3145570" y="1414371"/>
            <a:ext cx="811441" cy="307777"/>
          </a:xfrm>
          <a:prstGeom prst="rect">
            <a:avLst/>
          </a:prstGeom>
          <a:noFill/>
        </p:spPr>
        <p:txBody>
          <a:bodyPr wrap="none" rtlCol="0">
            <a:spAutoFit/>
          </a:bodyPr>
          <a:lstStyle/>
          <a:p>
            <a:r>
              <a:rPr lang="en-US" sz="1400" b="1" dirty="0">
                <a:solidFill>
                  <a:srgbClr val="00B050"/>
                </a:solidFill>
              </a:rPr>
              <a:t>($23.2B)</a:t>
            </a:r>
          </a:p>
        </p:txBody>
      </p:sp>
      <p:sp>
        <p:nvSpPr>
          <p:cNvPr id="52" name="TextBox 51">
            <a:extLst>
              <a:ext uri="{FF2B5EF4-FFF2-40B4-BE49-F238E27FC236}">
                <a16:creationId xmlns:a16="http://schemas.microsoft.com/office/drawing/2014/main" id="{CF12EBCB-7A4A-E41B-CC25-751D82CC5B2D}"/>
              </a:ext>
            </a:extLst>
          </p:cNvPr>
          <p:cNvSpPr txBox="1"/>
          <p:nvPr/>
        </p:nvSpPr>
        <p:spPr>
          <a:xfrm>
            <a:off x="5115081" y="2382178"/>
            <a:ext cx="811441" cy="307777"/>
          </a:xfrm>
          <a:prstGeom prst="rect">
            <a:avLst/>
          </a:prstGeom>
          <a:noFill/>
        </p:spPr>
        <p:txBody>
          <a:bodyPr wrap="none" rtlCol="0">
            <a:spAutoFit/>
          </a:bodyPr>
          <a:lstStyle/>
          <a:p>
            <a:r>
              <a:rPr lang="en-US" sz="1400" b="1" dirty="0">
                <a:solidFill>
                  <a:srgbClr val="00B050"/>
                </a:solidFill>
              </a:rPr>
              <a:t>($16.9B)</a:t>
            </a:r>
          </a:p>
        </p:txBody>
      </p:sp>
      <p:pic>
        <p:nvPicPr>
          <p:cNvPr id="8" name="Picture 7">
            <a:extLst>
              <a:ext uri="{FF2B5EF4-FFF2-40B4-BE49-F238E27FC236}">
                <a16:creationId xmlns:a16="http://schemas.microsoft.com/office/drawing/2014/main" id="{15629FEF-FBA9-E46E-D81A-7679E72C7E39}"/>
              </a:ext>
            </a:extLst>
          </p:cNvPr>
          <p:cNvPicPr>
            <a:picLocks noChangeAspect="1"/>
          </p:cNvPicPr>
          <p:nvPr/>
        </p:nvPicPr>
        <p:blipFill>
          <a:blip r:embed="rId3"/>
          <a:stretch>
            <a:fillRect/>
          </a:stretch>
        </p:blipFill>
        <p:spPr>
          <a:xfrm>
            <a:off x="3805185" y="5812512"/>
            <a:ext cx="1877160" cy="296898"/>
          </a:xfrm>
          <a:prstGeom prst="rect">
            <a:avLst/>
          </a:prstGeom>
        </p:spPr>
      </p:pic>
      <p:sp>
        <p:nvSpPr>
          <p:cNvPr id="19" name="Rectangle 18">
            <a:extLst>
              <a:ext uri="{FF2B5EF4-FFF2-40B4-BE49-F238E27FC236}">
                <a16:creationId xmlns:a16="http://schemas.microsoft.com/office/drawing/2014/main" id="{BE10E402-61B6-AFAC-E09D-D50EF248E3E2}"/>
              </a:ext>
            </a:extLst>
          </p:cNvPr>
          <p:cNvSpPr/>
          <p:nvPr/>
        </p:nvSpPr>
        <p:spPr>
          <a:xfrm>
            <a:off x="3075711" y="6103917"/>
            <a:ext cx="5403273" cy="3028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A0823D6-5131-9726-9E47-989C2E07160F}"/>
              </a:ext>
            </a:extLst>
          </p:cNvPr>
          <p:cNvPicPr>
            <a:picLocks noChangeAspect="1"/>
          </p:cNvPicPr>
          <p:nvPr/>
        </p:nvPicPr>
        <p:blipFill>
          <a:blip r:embed="rId4"/>
          <a:stretch>
            <a:fillRect/>
          </a:stretch>
        </p:blipFill>
        <p:spPr>
          <a:xfrm>
            <a:off x="1508168" y="6270280"/>
            <a:ext cx="5529806" cy="340756"/>
          </a:xfrm>
          <a:prstGeom prst="rect">
            <a:avLst/>
          </a:prstGeom>
        </p:spPr>
      </p:pic>
      <p:sp>
        <p:nvSpPr>
          <p:cNvPr id="4" name="Rectangle 3">
            <a:extLst>
              <a:ext uri="{FF2B5EF4-FFF2-40B4-BE49-F238E27FC236}">
                <a16:creationId xmlns:a16="http://schemas.microsoft.com/office/drawing/2014/main" id="{5060AE3F-0F91-3B88-E9A0-EF646D11F29C}"/>
              </a:ext>
            </a:extLst>
          </p:cNvPr>
          <p:cNvSpPr/>
          <p:nvPr/>
        </p:nvSpPr>
        <p:spPr>
          <a:xfrm>
            <a:off x="6703621" y="4904509"/>
            <a:ext cx="4168239" cy="9381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65CE7A-9B13-DA4D-5D5A-C06349AAE77D}"/>
              </a:ext>
            </a:extLst>
          </p:cNvPr>
          <p:cNvSpPr/>
          <p:nvPr/>
        </p:nvSpPr>
        <p:spPr>
          <a:xfrm>
            <a:off x="7166758" y="3408217"/>
            <a:ext cx="3990111" cy="1579419"/>
          </a:xfrm>
          <a:prstGeom prst="rect">
            <a:avLst/>
          </a:prstGeom>
          <a:solidFill>
            <a:srgbClr val="D0D3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BC25E654-FB88-1ADF-500C-39874FE9F2C3}"/>
              </a:ext>
            </a:extLst>
          </p:cNvPr>
          <p:cNvSpPr txBox="1"/>
          <p:nvPr/>
        </p:nvSpPr>
        <p:spPr>
          <a:xfrm>
            <a:off x="7187208" y="3518757"/>
            <a:ext cx="3991524" cy="1300099"/>
          </a:xfrm>
          <a:prstGeom prst="rect">
            <a:avLst/>
          </a:prstGeom>
          <a:noFill/>
        </p:spPr>
        <p:txBody>
          <a:bodyPr wrap="square" rtlCol="0">
            <a:spAutoFit/>
          </a:bodyPr>
          <a:lstStyle/>
          <a:p>
            <a:r>
              <a:rPr lang="en-US" sz="1300" b="1" dirty="0"/>
              <a:t>The 2025-26 State Budget reflects total state expenditures of $321.1 billion and general fund expenditures of $228.4 billion. Each category of spending increased nearly 8.0% from the previous year. </a:t>
            </a:r>
            <a:br>
              <a:rPr lang="en-US" sz="1300" b="1" dirty="0"/>
            </a:br>
            <a:endParaRPr lang="en-US" sz="1300" b="1" dirty="0"/>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  The State Budget addresses a </a:t>
            </a:r>
            <a:r>
              <a:rPr kumimoji="0" lang="en-US" sz="1300" b="1" i="0" u="none" strike="noStrike" kern="1200" cap="none" spc="0" normalizeH="0" baseline="0" noProof="0" dirty="0">
                <a:ln>
                  <a:noFill/>
                </a:ln>
                <a:solidFill>
                  <a:srgbClr val="FF0000"/>
                </a:solidFill>
                <a:effectLst/>
                <a:uLnTx/>
                <a:uFillTx/>
                <a:latin typeface="Calibri" panose="020F0502020204030204"/>
                <a:ea typeface="+mn-ea"/>
                <a:cs typeface="+mn-cs"/>
              </a:rPr>
              <a:t>deficit of $12 billion</a:t>
            </a: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1300" dirty="0"/>
          </a:p>
        </p:txBody>
      </p:sp>
    </p:spTree>
    <p:extLst>
      <p:ext uri="{BB962C8B-B14F-4D97-AF65-F5344CB8AC3E}">
        <p14:creationId xmlns:p14="http://schemas.microsoft.com/office/powerpoint/2010/main" val="3785786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lstStyle/>
          <a:p>
            <a:pPr algn="ctr"/>
            <a:r>
              <a:rPr lang="en-US" dirty="0">
                <a:latin typeface="Garamond" panose="02020404030301010803" pitchFamily="18" charset="0"/>
              </a:rPr>
              <a:t>At-a-Glance Summary — California</a:t>
            </a: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3" name="Slide Number Placeholder 12"/>
          <p:cNvSpPr>
            <a:spLocks noGrp="1"/>
          </p:cNvSpPr>
          <p:nvPr>
            <p:ph type="sldNum" sz="quarter" idx="12"/>
          </p:nvPr>
        </p:nvSpPr>
        <p:spPr/>
        <p:txBody>
          <a:bodyPr/>
          <a:lstStyle/>
          <a:p>
            <a:fld id="{0F726B14-D908-4A32-9B21-2BE6864D3D19}" type="slidenum">
              <a:rPr lang="en-US" sz="1600" smtClean="0">
                <a:solidFill>
                  <a:schemeClr val="tx1"/>
                </a:solidFill>
              </a:rPr>
              <a:t>30</a:t>
            </a:fld>
            <a:endParaRPr lang="en-US" sz="1600" dirty="0">
              <a:solidFill>
                <a:schemeClr val="tx1"/>
              </a:solidFill>
            </a:endParaRPr>
          </a:p>
        </p:txBody>
      </p:sp>
      <p:sp>
        <p:nvSpPr>
          <p:cNvPr id="3" name="TextBox 2">
            <a:extLst>
              <a:ext uri="{FF2B5EF4-FFF2-40B4-BE49-F238E27FC236}">
                <a16:creationId xmlns:a16="http://schemas.microsoft.com/office/drawing/2014/main" id="{7625D9DD-F21F-46C3-ACA6-89B35D6C84AE}"/>
              </a:ext>
            </a:extLst>
          </p:cNvPr>
          <p:cNvSpPr txBox="1"/>
          <p:nvPr/>
        </p:nvSpPr>
        <p:spPr>
          <a:xfrm>
            <a:off x="619539" y="1677575"/>
            <a:ext cx="11255786" cy="5447645"/>
          </a:xfrm>
          <a:prstGeom prst="rect">
            <a:avLst/>
          </a:prstGeom>
          <a:noFill/>
        </p:spPr>
        <p:txBody>
          <a:bodyPr wrap="square" rtlCol="0">
            <a:spAutoFit/>
          </a:bodyPr>
          <a:lstStyle/>
          <a:p>
            <a:r>
              <a:rPr lang="en-US" sz="2400" b="1" u="sng" dirty="0"/>
              <a:t>State of California</a:t>
            </a:r>
          </a:p>
          <a:p>
            <a:endParaRPr lang="en-US" sz="2400" b="1" u="sng" dirty="0"/>
          </a:p>
          <a:p>
            <a:pPr marL="285750" indent="-285750">
              <a:spcAft>
                <a:spcPts val="1800"/>
              </a:spcAft>
              <a:buFont typeface="Arial" panose="020B0604020202020204" pitchFamily="34" charset="0"/>
              <a:buChar char="•"/>
            </a:pPr>
            <a:r>
              <a:rPr lang="en-US" sz="2400" dirty="0"/>
              <a:t>Enacted Budget provides budget stability for CCC with substantial COLA </a:t>
            </a:r>
            <a:br>
              <a:rPr lang="en-US" sz="2400" dirty="0"/>
            </a:br>
            <a:r>
              <a:rPr lang="en-US" sz="2400" dirty="0"/>
              <a:t>and Growth increases, and NO core reductions to programs/services.</a:t>
            </a:r>
          </a:p>
          <a:p>
            <a:pPr marL="285750" indent="-285750">
              <a:spcAft>
                <a:spcPts val="1800"/>
              </a:spcAft>
              <a:buFont typeface="Arial" panose="020B0604020202020204" pitchFamily="34" charset="0"/>
              <a:buChar char="•"/>
            </a:pPr>
            <a:r>
              <a:rPr lang="en-US" sz="2400" dirty="0"/>
              <a:t>Federal policy and geopolitical environments create ongoing uncertainty.</a:t>
            </a:r>
          </a:p>
          <a:p>
            <a:pPr marL="285750" indent="-285750">
              <a:spcAft>
                <a:spcPts val="1800"/>
              </a:spcAft>
              <a:buFont typeface="Arial" panose="020B0604020202020204" pitchFamily="34" charset="0"/>
              <a:buChar char="•"/>
            </a:pPr>
            <a:r>
              <a:rPr lang="en-US" sz="2400" dirty="0"/>
              <a:t>Long-term structural downside risks to the state economy and budget continue, </a:t>
            </a:r>
            <a:br>
              <a:rPr lang="en-US" sz="2400" dirty="0"/>
            </a:br>
            <a:r>
              <a:rPr lang="en-US" sz="2400" dirty="0"/>
              <a:t>such as an aging population, declining migration inflows, net negative migration, </a:t>
            </a:r>
            <a:br>
              <a:rPr lang="en-US" sz="2400" dirty="0"/>
            </a:br>
            <a:r>
              <a:rPr lang="en-US" sz="2400" dirty="0"/>
              <a:t>lower fertility rates, ongoing stock market volatility, high housing and living costs, homelessness, and more.</a:t>
            </a:r>
          </a:p>
          <a:p>
            <a:pPr marL="285750" indent="-285750">
              <a:spcAft>
                <a:spcPts val="1800"/>
              </a:spcAft>
              <a:buFont typeface="Arial" panose="020B0604020202020204" pitchFamily="34" charset="0"/>
              <a:buChar char="•"/>
            </a:pPr>
            <a:r>
              <a:rPr lang="en-US" sz="2400" dirty="0"/>
              <a:t>Any necessary future deficit reduction strategies might impose untimely negative impacts on CCC.</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05675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lstStyle/>
          <a:p>
            <a:pPr algn="ctr"/>
            <a:r>
              <a:rPr lang="en-US" dirty="0">
                <a:latin typeface="Garamond" panose="02020404030301010803" pitchFamily="18" charset="0"/>
              </a:rPr>
              <a:t>At-a-Glance Summary — State Center CCD</a:t>
            </a: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3" name="Slide Number Placeholder 12"/>
          <p:cNvSpPr>
            <a:spLocks noGrp="1"/>
          </p:cNvSpPr>
          <p:nvPr>
            <p:ph type="sldNum" sz="quarter" idx="12"/>
          </p:nvPr>
        </p:nvSpPr>
        <p:spPr/>
        <p:txBody>
          <a:bodyPr/>
          <a:lstStyle/>
          <a:p>
            <a:fld id="{0F726B14-D908-4A32-9B21-2BE6864D3D19}" type="slidenum">
              <a:rPr lang="en-US" sz="1600" smtClean="0">
                <a:solidFill>
                  <a:schemeClr val="tx1"/>
                </a:solidFill>
              </a:rPr>
              <a:t>31</a:t>
            </a:fld>
            <a:endParaRPr lang="en-US" sz="1600" dirty="0">
              <a:solidFill>
                <a:schemeClr val="tx1"/>
              </a:solidFill>
            </a:endParaRPr>
          </a:p>
        </p:txBody>
      </p:sp>
      <p:sp>
        <p:nvSpPr>
          <p:cNvPr id="3" name="TextBox 2">
            <a:extLst>
              <a:ext uri="{FF2B5EF4-FFF2-40B4-BE49-F238E27FC236}">
                <a16:creationId xmlns:a16="http://schemas.microsoft.com/office/drawing/2014/main" id="{7625D9DD-F21F-46C3-ACA6-89B35D6C84AE}"/>
              </a:ext>
            </a:extLst>
          </p:cNvPr>
          <p:cNvSpPr txBox="1"/>
          <p:nvPr/>
        </p:nvSpPr>
        <p:spPr>
          <a:xfrm>
            <a:off x="619539" y="1677575"/>
            <a:ext cx="11255786" cy="4775666"/>
          </a:xfrm>
          <a:prstGeom prst="rect">
            <a:avLst/>
          </a:prstGeom>
          <a:noFill/>
        </p:spPr>
        <p:txBody>
          <a:bodyPr wrap="square" rtlCol="0">
            <a:spAutoFit/>
          </a:bodyPr>
          <a:lstStyle/>
          <a:p>
            <a:r>
              <a:rPr lang="en-US" sz="2400" b="1" u="sng" dirty="0"/>
              <a:t>State Center CCD</a:t>
            </a:r>
            <a:br>
              <a:rPr lang="en-US" sz="2400" b="1" u="sng" dirty="0"/>
            </a:br>
            <a:endParaRPr lang="en-US" sz="2400" b="1" dirty="0"/>
          </a:p>
          <a:p>
            <a:pPr marL="285750" indent="-285750">
              <a:spcAft>
                <a:spcPts val="1400"/>
              </a:spcAft>
              <a:buFont typeface="Arial" panose="020B0604020202020204" pitchFamily="34" charset="0"/>
              <a:buChar char="•"/>
            </a:pPr>
            <a:r>
              <a:rPr lang="en-US" sz="2200" dirty="0"/>
              <a:t>Enrollment has surpassed pre-pandemic levels and remains strong.</a:t>
            </a:r>
          </a:p>
          <a:p>
            <a:pPr marL="285750" indent="-285750">
              <a:spcAft>
                <a:spcPts val="1400"/>
              </a:spcAft>
              <a:buFont typeface="Arial" panose="020B0604020202020204" pitchFamily="34" charset="0"/>
              <a:buChar char="•"/>
            </a:pPr>
            <a:r>
              <a:rPr lang="en-US" sz="2200" dirty="0"/>
              <a:t>Maintains solid fiscal strength in the face of an ambiguous external environment.</a:t>
            </a:r>
          </a:p>
          <a:p>
            <a:pPr marL="285750" indent="-285750">
              <a:spcAft>
                <a:spcPts val="1400"/>
              </a:spcAft>
              <a:buFont typeface="Arial" panose="020B0604020202020204" pitchFamily="34" charset="0"/>
              <a:buChar char="•"/>
            </a:pPr>
            <a:r>
              <a:rPr lang="en-US" sz="2200" dirty="0"/>
              <a:t>Facing challenges with 50% law requirement – an issue at many districts.</a:t>
            </a:r>
          </a:p>
          <a:p>
            <a:pPr marL="285750" indent="-285750">
              <a:spcAft>
                <a:spcPts val="1400"/>
              </a:spcAft>
              <a:buFont typeface="Arial" panose="020B0604020202020204" pitchFamily="34" charset="0"/>
              <a:buChar char="•"/>
            </a:pPr>
            <a:r>
              <a:rPr lang="en-US" sz="2200" dirty="0"/>
              <a:t>Reliant on California for most District funding. Uncertainty around state revenue, deficits, and potential expenditure reductions in the future create planning challenges.</a:t>
            </a:r>
          </a:p>
          <a:p>
            <a:pPr marL="285750" indent="-285750">
              <a:spcAft>
                <a:spcPts val="1400"/>
              </a:spcAft>
              <a:buFont typeface="Arial" panose="020B0604020202020204" pitchFamily="34" charset="0"/>
              <a:buChar char="•"/>
            </a:pPr>
            <a:r>
              <a:rPr lang="en-US" sz="2200" dirty="0"/>
              <a:t>Significant fiscal and societal pressures fueled by the federal administration’s frenzied and disruptive economic and immigration policies create planning and operational challenges.</a:t>
            </a:r>
          </a:p>
          <a:p>
            <a:pPr marL="285750" indent="-285750">
              <a:spcAft>
                <a:spcPts val="1400"/>
              </a:spcAft>
              <a:buFont typeface="Arial" panose="020B0604020202020204" pitchFamily="34" charset="0"/>
              <a:buChar char="•"/>
            </a:pPr>
            <a:r>
              <a:rPr lang="en-US" sz="2200" dirty="0"/>
              <a:t>Budget and operational planning occurs continuously throughout the year. Staff districtwide remain vigilant for challenges and opportunities that might appear on the horizon.</a:t>
            </a:r>
          </a:p>
        </p:txBody>
      </p:sp>
    </p:spTree>
    <p:extLst>
      <p:ext uri="{BB962C8B-B14F-4D97-AF65-F5344CB8AC3E}">
        <p14:creationId xmlns:p14="http://schemas.microsoft.com/office/powerpoint/2010/main" val="1932100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lstStyle/>
          <a:p>
            <a:pPr algn="ctr"/>
            <a:r>
              <a:rPr lang="en-US" dirty="0">
                <a:latin typeface="Garamond" panose="02020404030301010803" pitchFamily="18" charset="0"/>
              </a:rPr>
              <a:t>Resources</a:t>
            </a: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3" name="Slide Number Placeholder 12"/>
          <p:cNvSpPr>
            <a:spLocks noGrp="1"/>
          </p:cNvSpPr>
          <p:nvPr>
            <p:ph type="sldNum" sz="quarter" idx="12"/>
          </p:nvPr>
        </p:nvSpPr>
        <p:spPr/>
        <p:txBody>
          <a:bodyPr/>
          <a:lstStyle/>
          <a:p>
            <a:fld id="{0F726B14-D908-4A32-9B21-2BE6864D3D19}" type="slidenum">
              <a:rPr lang="en-US" sz="1600" smtClean="0">
                <a:solidFill>
                  <a:schemeClr val="tx1"/>
                </a:solidFill>
              </a:rPr>
              <a:t>32</a:t>
            </a:fld>
            <a:endParaRPr lang="en-US" sz="1600" dirty="0">
              <a:solidFill>
                <a:schemeClr val="tx1"/>
              </a:solidFill>
            </a:endParaRPr>
          </a:p>
        </p:txBody>
      </p:sp>
      <p:sp>
        <p:nvSpPr>
          <p:cNvPr id="3" name="TextBox 2">
            <a:extLst>
              <a:ext uri="{FF2B5EF4-FFF2-40B4-BE49-F238E27FC236}">
                <a16:creationId xmlns:a16="http://schemas.microsoft.com/office/drawing/2014/main" id="{7625D9DD-F21F-46C3-ACA6-89B35D6C84AE}"/>
              </a:ext>
            </a:extLst>
          </p:cNvPr>
          <p:cNvSpPr txBox="1"/>
          <p:nvPr/>
        </p:nvSpPr>
        <p:spPr>
          <a:xfrm>
            <a:off x="619539" y="1677575"/>
            <a:ext cx="11255786" cy="1938992"/>
          </a:xfrm>
          <a:prstGeom prst="rect">
            <a:avLst/>
          </a:prstGeom>
          <a:noFill/>
        </p:spPr>
        <p:txBody>
          <a:bodyPr wrap="square" rtlCol="0">
            <a:spAutoFit/>
          </a:bodyPr>
          <a:lstStyle/>
          <a:p>
            <a:r>
              <a:rPr lang="en-US" sz="2400" dirty="0">
                <a:latin typeface="Garamond" panose="02020404030301010803" pitchFamily="18" charset="0"/>
              </a:rPr>
              <a:t>Chancellor’s Office Budget Resources:</a:t>
            </a:r>
            <a:br>
              <a:rPr lang="en-US" sz="2400" dirty="0">
                <a:latin typeface="Garamond" panose="02020404030301010803" pitchFamily="18" charset="0"/>
              </a:rPr>
            </a:br>
            <a:r>
              <a:rPr lang="en-US" sz="2400" dirty="0">
                <a:latin typeface="Garamond" panose="02020404030301010803" pitchFamily="18" charset="0"/>
                <a:hlinkClick r:id="rId3"/>
              </a:rPr>
              <a:t>Chancellor's Office - Budget News </a:t>
            </a:r>
            <a:r>
              <a:rPr lang="en-US" sz="2400" dirty="0">
                <a:latin typeface="Garamond" panose="02020404030301010803" pitchFamily="18" charset="0"/>
              </a:rPr>
              <a:t>(Joint Analysis)</a:t>
            </a:r>
            <a:br>
              <a:rPr lang="en-US" sz="2400" dirty="0">
                <a:latin typeface="Garamond" panose="02020404030301010803" pitchFamily="18" charset="0"/>
              </a:rPr>
            </a:br>
            <a:br>
              <a:rPr lang="en-US" sz="2400" dirty="0">
                <a:latin typeface="Garamond" panose="02020404030301010803" pitchFamily="18" charset="0"/>
              </a:rPr>
            </a:br>
            <a:r>
              <a:rPr lang="en-US" sz="2400" dirty="0">
                <a:latin typeface="Garamond" panose="02020404030301010803" pitchFamily="18" charset="0"/>
              </a:rPr>
              <a:t>State of California Department of Finance:</a:t>
            </a:r>
            <a:br>
              <a:rPr lang="en-US" sz="2400" dirty="0">
                <a:latin typeface="Garamond" panose="02020404030301010803" pitchFamily="18" charset="0"/>
              </a:rPr>
            </a:br>
            <a:r>
              <a:rPr lang="en-US" sz="2400" dirty="0">
                <a:latin typeface="Garamond" panose="02020404030301010803" pitchFamily="18" charset="0"/>
                <a:hlinkClick r:id="rId4"/>
              </a:rPr>
              <a:t>2025-26 Enacted Budget</a:t>
            </a:r>
            <a:endParaRPr lang="en-US" sz="2400" dirty="0">
              <a:latin typeface="Garamond" panose="02020404030301010803" pitchFamily="18" charset="0"/>
            </a:endParaRPr>
          </a:p>
        </p:txBody>
      </p:sp>
    </p:spTree>
    <p:extLst>
      <p:ext uri="{BB962C8B-B14F-4D97-AF65-F5344CB8AC3E}">
        <p14:creationId xmlns:p14="http://schemas.microsoft.com/office/powerpoint/2010/main" val="3665897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1" y="2350395"/>
            <a:ext cx="12120880" cy="1605252"/>
          </a:xfrm>
        </p:spPr>
        <p:txBody>
          <a:bodyPr>
            <a:normAutofit/>
          </a:bodyPr>
          <a:lstStyle/>
          <a:p>
            <a:r>
              <a:rPr lang="en-US" sz="4800" dirty="0">
                <a:latin typeface="Garamond" panose="02020404030301010803" pitchFamily="18" charset="0"/>
              </a:rPr>
              <a:t>Questions?</a:t>
            </a:r>
            <a:endParaRPr lang="en-US" dirty="0">
              <a:latin typeface="Garamond" panose="02020404030301010803" pitchFamily="18" charset="0"/>
            </a:endParaRPr>
          </a:p>
        </p:txBody>
      </p:sp>
      <p:sp>
        <p:nvSpPr>
          <p:cNvPr id="10" name="Slide Number Placeholder 9"/>
          <p:cNvSpPr>
            <a:spLocks noGrp="1"/>
          </p:cNvSpPr>
          <p:nvPr>
            <p:ph type="sldNum" sz="quarter" idx="12"/>
          </p:nvPr>
        </p:nvSpPr>
        <p:spPr/>
        <p:txBody>
          <a:bodyPr/>
          <a:lstStyle/>
          <a:p>
            <a:fld id="{0F726B14-D908-4A32-9B21-2BE6864D3D19}" type="slidenum">
              <a:rPr lang="en-US" sz="1600" smtClean="0">
                <a:solidFill>
                  <a:schemeClr val="tx1"/>
                </a:solidFill>
              </a:rPr>
              <a:t>33</a:t>
            </a:fld>
            <a:endParaRPr lang="en-US" sz="1600" dirty="0">
              <a:solidFill>
                <a:schemeClr val="tx1"/>
              </a:solidFill>
            </a:endParaRPr>
          </a:p>
        </p:txBody>
      </p:sp>
      <p:sp>
        <p:nvSpPr>
          <p:cNvPr id="9" name="Rectangle 8"/>
          <p:cNvSpPr/>
          <p:nvPr/>
        </p:nvSpPr>
        <p:spPr>
          <a:xfrm>
            <a:off x="0" y="-5010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3" name="Rectangle 12"/>
          <p:cNvSpPr/>
          <p:nvPr/>
        </p:nvSpPr>
        <p:spPr>
          <a:xfrm>
            <a:off x="-1119" y="6778994"/>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Tree>
    <p:extLst>
      <p:ext uri="{BB962C8B-B14F-4D97-AF65-F5344CB8AC3E}">
        <p14:creationId xmlns:p14="http://schemas.microsoft.com/office/powerpoint/2010/main" val="373934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06098"/>
            <a:ext cx="11007173" cy="761156"/>
          </a:xfrm>
        </p:spPr>
        <p:txBody>
          <a:bodyPr/>
          <a:lstStyle/>
          <a:p>
            <a:pPr algn="ctr"/>
            <a:r>
              <a:rPr lang="en-US" dirty="0">
                <a:latin typeface="Garamond" panose="02020404030301010803" pitchFamily="18" charset="0"/>
              </a:rPr>
              <a:t>2025-26 State Budget</a:t>
            </a:r>
            <a:endParaRPr lang="en-US" i="1" dirty="0">
              <a:latin typeface="Garamond" panose="02020404030301010803" pitchFamily="18" charset="0"/>
            </a:endParaRP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8" name="Content Placeholder 1">
            <a:extLst>
              <a:ext uri="{FF2B5EF4-FFF2-40B4-BE49-F238E27FC236}">
                <a16:creationId xmlns:a16="http://schemas.microsoft.com/office/drawing/2014/main" id="{64ACA94A-2DBF-FDE2-32F7-7FD4229C0EC2}"/>
              </a:ext>
            </a:extLst>
          </p:cNvPr>
          <p:cNvSpPr>
            <a:spLocks noGrp="1"/>
          </p:cNvSpPr>
          <p:nvPr>
            <p:ph idx="1"/>
          </p:nvPr>
        </p:nvSpPr>
        <p:spPr>
          <a:xfrm>
            <a:off x="636814" y="1630556"/>
            <a:ext cx="11048505" cy="4853371"/>
          </a:xfrm>
        </p:spPr>
        <p:txBody>
          <a:bodyPr>
            <a:noAutofit/>
          </a:bodyPr>
          <a:lstStyle/>
          <a:p>
            <a:pPr marL="0" indent="0">
              <a:lnSpc>
                <a:spcPct val="120000"/>
              </a:lnSpc>
              <a:spcAft>
                <a:spcPts val="1200"/>
              </a:spcAft>
              <a:buNone/>
            </a:pPr>
            <a:r>
              <a:rPr lang="en-US" sz="2000" dirty="0"/>
              <a:t>The $321.1 billion State Budget reflects, in part, </a:t>
            </a:r>
            <a:r>
              <a:rPr lang="en-US" sz="2000" u="sng" dirty="0"/>
              <a:t>the use of reserves and special fund transfers as revenue to offset </a:t>
            </a:r>
            <a:r>
              <a:rPr lang="en-US" sz="2000" u="sng" dirty="0">
                <a:solidFill>
                  <a:srgbClr val="FF0000"/>
                </a:solidFill>
              </a:rPr>
              <a:t>revenue shortfalls </a:t>
            </a:r>
            <a:r>
              <a:rPr lang="en-US" sz="2000" dirty="0"/>
              <a:t>that arose after the balanced budget of January 2025.  Main causes included: </a:t>
            </a:r>
          </a:p>
          <a:p>
            <a:pPr lvl="1">
              <a:spcBef>
                <a:spcPts val="200"/>
              </a:spcBef>
              <a:spcAft>
                <a:spcPts val="1200"/>
              </a:spcAft>
            </a:pPr>
            <a:r>
              <a:rPr lang="en-US" sz="2000" dirty="0"/>
              <a:t>revenue slowdown since the Governor’s January Budget Proposal;</a:t>
            </a:r>
          </a:p>
          <a:p>
            <a:pPr lvl="1">
              <a:spcBef>
                <a:spcPts val="200"/>
              </a:spcBef>
              <a:spcAft>
                <a:spcPts val="1200"/>
              </a:spcAft>
            </a:pPr>
            <a:r>
              <a:rPr lang="en-US" sz="2000" dirty="0"/>
              <a:t>stock market volatility; </a:t>
            </a:r>
          </a:p>
          <a:p>
            <a:pPr lvl="1">
              <a:spcBef>
                <a:spcPts val="200"/>
              </a:spcBef>
              <a:spcAft>
                <a:spcPts val="1200"/>
              </a:spcAft>
            </a:pPr>
            <a:r>
              <a:rPr lang="en-US" sz="2000" dirty="0"/>
              <a:t>the potential impact of federal tariffs; </a:t>
            </a:r>
          </a:p>
          <a:p>
            <a:pPr lvl="1">
              <a:spcBef>
                <a:spcPts val="200"/>
              </a:spcBef>
              <a:spcAft>
                <a:spcPts val="1200"/>
              </a:spcAft>
            </a:pPr>
            <a:r>
              <a:rPr lang="en-US" sz="2000" dirty="0"/>
              <a:t>significant increases in state costs for certain programs (especially Medi-Cal); and </a:t>
            </a:r>
          </a:p>
          <a:p>
            <a:pPr lvl="1">
              <a:spcBef>
                <a:spcPts val="200"/>
              </a:spcBef>
              <a:spcAft>
                <a:spcPts val="1200"/>
              </a:spcAft>
            </a:pPr>
            <a:r>
              <a:rPr lang="en-US" sz="2000" dirty="0"/>
              <a:t>potential for federal cuts presently under consideration for health and social service programs.</a:t>
            </a:r>
          </a:p>
          <a:p>
            <a:pPr marL="0" lvl="1" indent="0">
              <a:lnSpc>
                <a:spcPct val="120000"/>
              </a:lnSpc>
              <a:spcBef>
                <a:spcPts val="1000"/>
              </a:spcBef>
              <a:spcAft>
                <a:spcPts val="1200"/>
              </a:spcAft>
              <a:buNone/>
            </a:pPr>
            <a:r>
              <a:rPr lang="en-US" sz="2000" dirty="0"/>
              <a:t>The State Budget addresses its </a:t>
            </a:r>
            <a:r>
              <a:rPr lang="en-US" sz="2000" u="sng" dirty="0">
                <a:solidFill>
                  <a:srgbClr val="FF0000"/>
                </a:solidFill>
              </a:rPr>
              <a:t>$12 billion deficit </a:t>
            </a:r>
            <a:r>
              <a:rPr lang="en-US" sz="2000" dirty="0"/>
              <a:t>through a combination of: </a:t>
            </a:r>
          </a:p>
          <a:p>
            <a:pPr lvl="1">
              <a:spcBef>
                <a:spcPts val="200"/>
              </a:spcBef>
              <a:spcAft>
                <a:spcPts val="1200"/>
              </a:spcAft>
            </a:pPr>
            <a:r>
              <a:rPr lang="en-US" sz="2000" dirty="0"/>
              <a:t>program reductions, borrowing, fund shifts, reserves, and </a:t>
            </a:r>
            <a:r>
              <a:rPr lang="en-US" sz="2000" b="1" dirty="0"/>
              <a:t>cash deferrals.</a:t>
            </a:r>
            <a:r>
              <a:rPr lang="en-US" sz="2000" dirty="0"/>
              <a:t> </a:t>
            </a:r>
          </a:p>
        </p:txBody>
      </p:sp>
    </p:spTree>
    <p:extLst>
      <p:ext uri="{BB962C8B-B14F-4D97-AF65-F5344CB8AC3E}">
        <p14:creationId xmlns:p14="http://schemas.microsoft.com/office/powerpoint/2010/main" val="387257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noAutofit/>
          </a:bodyPr>
          <a:lstStyle/>
          <a:p>
            <a:pPr algn="ctr"/>
            <a:r>
              <a:rPr lang="en-US" sz="3600" dirty="0">
                <a:latin typeface="Garamond" panose="02020404030301010803" pitchFamily="18" charset="0"/>
              </a:rPr>
              <a:t>State Budget Deficit Reduction Toolbox Solutions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8B277FA-8336-163B-E6C4-F933916B08EB}"/>
              </a:ext>
            </a:extLst>
          </p:cNvPr>
          <p:cNvSpPr txBox="1"/>
          <p:nvPr/>
        </p:nvSpPr>
        <p:spPr>
          <a:xfrm>
            <a:off x="403760" y="1455678"/>
            <a:ext cx="5765471" cy="4708981"/>
          </a:xfrm>
          <a:prstGeom prst="rect">
            <a:avLst/>
          </a:prstGeom>
          <a:noFill/>
        </p:spPr>
        <p:txBody>
          <a:bodyPr wrap="square" rtlCol="0">
            <a:spAutoFit/>
          </a:bodyPr>
          <a:lstStyle/>
          <a:p>
            <a:pPr marL="342900" indent="-342900">
              <a:buFont typeface="Wingdings" panose="05000000000000000000" pitchFamily="2" charset="2"/>
              <a:buChar char="Ø"/>
              <a:defRPr/>
            </a:pPr>
            <a:r>
              <a:rPr lang="en-US" sz="2000" dirty="0">
                <a:solidFill>
                  <a:schemeClr val="dk1"/>
                </a:solidFill>
              </a:rPr>
              <a:t>Ongoing and/or One-Time Expenditure Reductions</a:t>
            </a:r>
          </a:p>
          <a:p>
            <a:pPr marL="342900" indent="-342900">
              <a:buFont typeface="Wingdings" panose="05000000000000000000" pitchFamily="2" charset="2"/>
              <a:buChar char="v"/>
            </a:pPr>
            <a:endParaRPr lang="en-US" sz="2000" dirty="0">
              <a:solidFill>
                <a:schemeClr val="dk1"/>
              </a:solidFill>
            </a:endParaRPr>
          </a:p>
          <a:p>
            <a:pPr marL="342900" lvl="0" indent="-342900">
              <a:buFont typeface="Wingdings" panose="05000000000000000000" pitchFamily="2" charset="2"/>
              <a:buChar char="Ø"/>
              <a:defRPr/>
            </a:pPr>
            <a:r>
              <a:rPr lang="en-US" sz="2000" dirty="0">
                <a:solidFill>
                  <a:schemeClr val="dk1"/>
                </a:solidFill>
              </a:rPr>
              <a:t>Use of State Reserve Funds</a:t>
            </a:r>
          </a:p>
          <a:p>
            <a:pPr marL="685800" lvl="1" indent="-342900">
              <a:buFont typeface="Courier New" panose="02070309020205020404" pitchFamily="49" charset="0"/>
              <a:buChar char="o"/>
              <a:defRPr/>
            </a:pPr>
            <a:r>
              <a:rPr lang="en-US" sz="2000" dirty="0">
                <a:solidFill>
                  <a:schemeClr val="dk1"/>
                </a:solidFill>
              </a:rPr>
              <a:t>Budget Stabilization Account (BSA)</a:t>
            </a:r>
          </a:p>
          <a:p>
            <a:pPr marL="685800" lvl="1" indent="-342900">
              <a:buFont typeface="Courier New" panose="02070309020205020404" pitchFamily="49" charset="0"/>
              <a:buChar char="o"/>
              <a:defRPr/>
            </a:pPr>
            <a:r>
              <a:rPr lang="en-US" sz="2000" dirty="0">
                <a:solidFill>
                  <a:schemeClr val="dk1"/>
                </a:solidFill>
              </a:rPr>
              <a:t>Public School System Stabilization Account (PSSSA)</a:t>
            </a:r>
          </a:p>
          <a:p>
            <a:pPr marL="685800" lvl="1" indent="-342900">
              <a:buFont typeface="Courier New" panose="02070309020205020404" pitchFamily="49" charset="0"/>
              <a:buChar char="o"/>
              <a:defRPr/>
            </a:pPr>
            <a:endParaRPr lang="en-US" sz="2000" dirty="0">
              <a:solidFill>
                <a:schemeClr val="dk1"/>
              </a:solidFill>
            </a:endParaRPr>
          </a:p>
          <a:p>
            <a:pPr marL="342900" indent="-342900">
              <a:buFont typeface="Wingdings" panose="05000000000000000000" pitchFamily="2" charset="2"/>
              <a:buChar char="Ø"/>
              <a:defRPr/>
            </a:pPr>
            <a:r>
              <a:rPr lang="en-US" sz="2000" dirty="0">
                <a:solidFill>
                  <a:schemeClr val="dk1"/>
                </a:solidFill>
              </a:rPr>
              <a:t>Cash Deferrals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2000" dirty="0">
              <a:solidFill>
                <a:schemeClr val="dk1"/>
              </a:solidFill>
            </a:endParaRPr>
          </a:p>
          <a:p>
            <a:pPr marL="342900" indent="-342900">
              <a:buFont typeface="Wingdings" panose="05000000000000000000" pitchFamily="2" charset="2"/>
              <a:buChar char="Ø"/>
              <a:defRPr/>
            </a:pPr>
            <a:r>
              <a:rPr lang="en-US" sz="2000" dirty="0" err="1">
                <a:solidFill>
                  <a:schemeClr val="dk1"/>
                </a:solidFill>
              </a:rPr>
              <a:t>Clawback</a:t>
            </a:r>
            <a:r>
              <a:rPr lang="en-US" sz="2000" dirty="0">
                <a:solidFill>
                  <a:schemeClr val="dk1"/>
                </a:solidFill>
              </a:rPr>
              <a:t> Unspent Funds from Previous Years’ Allocations</a:t>
            </a:r>
          </a:p>
          <a:p>
            <a:pPr marL="342900" indent="-342900">
              <a:buFont typeface="Wingdings" panose="05000000000000000000" pitchFamily="2" charset="2"/>
              <a:buChar char="Ø"/>
              <a:defRPr/>
            </a:pPr>
            <a:endParaRPr lang="en-US" sz="2000" dirty="0">
              <a:solidFill>
                <a:schemeClr val="dk1"/>
              </a:solidFill>
            </a:endParaRPr>
          </a:p>
          <a:p>
            <a:pPr marL="342900" indent="-342900">
              <a:buFont typeface="Wingdings" panose="05000000000000000000" pitchFamily="2" charset="2"/>
              <a:buChar char="Ø"/>
              <a:defRPr/>
            </a:pPr>
            <a:r>
              <a:rPr lang="en-US" sz="2000" dirty="0">
                <a:solidFill>
                  <a:schemeClr val="dk1"/>
                </a:solidFill>
              </a:rPr>
              <a:t>Remove the Longstanding Flexibility of Summer Enrollment Push/Pull Shifts</a:t>
            </a:r>
          </a:p>
          <a:p>
            <a:pPr marL="342900" indent="-342900">
              <a:buFont typeface="Wingdings" panose="05000000000000000000" pitchFamily="2" charset="2"/>
              <a:buChar char="v"/>
              <a:defRPr/>
            </a:pPr>
            <a:endParaRPr lang="en-US" sz="2000" i="1" dirty="0"/>
          </a:p>
        </p:txBody>
      </p:sp>
      <p:sp>
        <p:nvSpPr>
          <p:cNvPr id="4" name="TextBox 3">
            <a:extLst>
              <a:ext uri="{FF2B5EF4-FFF2-40B4-BE49-F238E27FC236}">
                <a16:creationId xmlns:a16="http://schemas.microsoft.com/office/drawing/2014/main" id="{23E1ACAD-8313-38E8-4930-C3D21C1926BF}"/>
              </a:ext>
            </a:extLst>
          </p:cNvPr>
          <p:cNvSpPr txBox="1"/>
          <p:nvPr/>
        </p:nvSpPr>
        <p:spPr>
          <a:xfrm>
            <a:off x="6629027" y="1455678"/>
            <a:ext cx="5216609" cy="4093428"/>
          </a:xfrm>
          <a:prstGeom prst="rect">
            <a:avLst/>
          </a:prstGeom>
          <a:noFill/>
        </p:spPr>
        <p:txBody>
          <a:bodyPr wrap="square" rtlCol="0">
            <a:spAutoFit/>
          </a:bodyPr>
          <a:lstStyle/>
          <a:p>
            <a:pPr marL="342900" indent="-342900">
              <a:buFont typeface="Wingdings" panose="05000000000000000000" pitchFamily="2" charset="2"/>
              <a:buChar char="Ø"/>
              <a:defRPr/>
            </a:pPr>
            <a:r>
              <a:rPr lang="en-US" sz="2000" dirty="0">
                <a:solidFill>
                  <a:schemeClr val="dk1"/>
                </a:solidFill>
              </a:rPr>
              <a:t>Apply a Deficit Factor</a:t>
            </a:r>
          </a:p>
          <a:p>
            <a:pPr marL="342900" indent="-342900">
              <a:buFont typeface="Wingdings" panose="05000000000000000000" pitchFamily="2" charset="2"/>
              <a:buChar char="Ø"/>
              <a:defRPr/>
            </a:pPr>
            <a:endParaRPr lang="en-US" sz="2000" dirty="0">
              <a:solidFill>
                <a:schemeClr val="dk1"/>
              </a:solidFill>
            </a:endParaRPr>
          </a:p>
          <a:p>
            <a:pPr marL="342900" indent="-342900">
              <a:buFont typeface="Wingdings" panose="05000000000000000000" pitchFamily="2" charset="2"/>
              <a:buChar char="Ø"/>
              <a:defRPr/>
            </a:pPr>
            <a:r>
              <a:rPr lang="en-US" sz="2000" dirty="0">
                <a:solidFill>
                  <a:schemeClr val="dk1"/>
                </a:solidFill>
              </a:rPr>
              <a:t>Borrow money from special funds and label as “Revenue”</a:t>
            </a:r>
          </a:p>
          <a:p>
            <a:pPr marL="685800" lvl="1" indent="-342900">
              <a:buFont typeface="Courier New" panose="02070309020205020404" pitchFamily="49" charset="0"/>
              <a:buChar char="o"/>
              <a:defRPr/>
            </a:pPr>
            <a:r>
              <a:rPr lang="en-US" sz="2000" dirty="0">
                <a:solidFill>
                  <a:schemeClr val="dk1"/>
                </a:solidFill>
              </a:rPr>
              <a:t>e.g., Gas Tax</a:t>
            </a:r>
          </a:p>
          <a:p>
            <a:pPr marL="685800" lvl="1" indent="-342900">
              <a:buFont typeface="Courier New" panose="02070309020205020404" pitchFamily="49" charset="0"/>
              <a:buChar char="o"/>
              <a:defRPr/>
            </a:pPr>
            <a:endParaRPr lang="en-US" sz="2000" dirty="0">
              <a:solidFill>
                <a:schemeClr val="dk1"/>
              </a:solidFill>
            </a:endParaRPr>
          </a:p>
          <a:p>
            <a:pPr marL="342900" indent="-342900">
              <a:buFont typeface="Wingdings" panose="05000000000000000000" pitchFamily="2" charset="2"/>
              <a:buChar char="Ø"/>
              <a:defRPr/>
            </a:pPr>
            <a:r>
              <a:rPr lang="en-US" sz="2000" dirty="0">
                <a:solidFill>
                  <a:schemeClr val="dk1"/>
                </a:solidFill>
              </a:rPr>
              <a:t>Fund Shifts</a:t>
            </a:r>
          </a:p>
          <a:p>
            <a:pPr marL="285750" indent="-285750">
              <a:buFont typeface="Arial" panose="020B0604020202020204" pitchFamily="34" charset="0"/>
              <a:buChar char="•"/>
            </a:pPr>
            <a:endParaRPr lang="en-US" sz="2000" dirty="0">
              <a:solidFill>
                <a:schemeClr val="dk1"/>
              </a:solidFill>
            </a:endParaRPr>
          </a:p>
          <a:p>
            <a:pPr marL="342900" indent="-342900">
              <a:buFont typeface="Wingdings" panose="05000000000000000000" pitchFamily="2" charset="2"/>
              <a:buChar char="Ø"/>
              <a:defRPr/>
            </a:pPr>
            <a:r>
              <a:rPr lang="en-US" sz="2000" dirty="0">
                <a:solidFill>
                  <a:schemeClr val="dk1"/>
                </a:solidFill>
              </a:rPr>
              <a:t>Delay Spending</a:t>
            </a:r>
          </a:p>
          <a:p>
            <a:pPr marL="685800" lvl="1" indent="-342900">
              <a:buFont typeface="Courier New" panose="02070309020205020404" pitchFamily="49" charset="0"/>
              <a:buChar char="o"/>
              <a:defRPr/>
            </a:pPr>
            <a:r>
              <a:rPr lang="en-US" sz="2000" dirty="0">
                <a:solidFill>
                  <a:schemeClr val="dk1"/>
                </a:solidFill>
              </a:rPr>
              <a:t>Shift 2024 Payroll to July (A Reduction </a:t>
            </a:r>
            <a:br>
              <a:rPr lang="en-US" sz="2000" dirty="0">
                <a:solidFill>
                  <a:schemeClr val="dk1"/>
                </a:solidFill>
              </a:rPr>
            </a:br>
            <a:r>
              <a:rPr lang="en-US" sz="2000" dirty="0">
                <a:solidFill>
                  <a:schemeClr val="dk1"/>
                </a:solidFill>
              </a:rPr>
              <a:t>on Paper)</a:t>
            </a:r>
          </a:p>
          <a:p>
            <a:pPr marL="285750" indent="-285750">
              <a:buFont typeface="Arial" panose="020B0604020202020204" pitchFamily="34" charset="0"/>
              <a:buChar char="•"/>
            </a:pPr>
            <a:endParaRPr lang="en-US" sz="2000" dirty="0">
              <a:solidFill>
                <a:schemeClr val="dk1"/>
              </a:solidFill>
            </a:endParaRPr>
          </a:p>
          <a:p>
            <a:pPr marL="342900" indent="-342900">
              <a:buFont typeface="Wingdings" panose="05000000000000000000" pitchFamily="2" charset="2"/>
              <a:buChar char="Ø"/>
              <a:defRPr/>
            </a:pPr>
            <a:r>
              <a:rPr lang="en-US" sz="2000" dirty="0">
                <a:solidFill>
                  <a:schemeClr val="dk1"/>
                </a:solidFill>
              </a:rPr>
              <a:t>And more…</a:t>
            </a:r>
          </a:p>
        </p:txBody>
      </p:sp>
    </p:spTree>
    <p:extLst>
      <p:ext uri="{BB962C8B-B14F-4D97-AF65-F5344CB8AC3E}">
        <p14:creationId xmlns:p14="http://schemas.microsoft.com/office/powerpoint/2010/main" val="133369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98"/>
            <a:ext cx="12192000" cy="761156"/>
          </a:xfrm>
        </p:spPr>
        <p:txBody>
          <a:bodyPr>
            <a:normAutofit/>
          </a:bodyPr>
          <a:lstStyle/>
          <a:p>
            <a:pPr algn="ctr"/>
            <a:r>
              <a:rPr lang="en-US" dirty="0">
                <a:latin typeface="Garamond" panose="02020404030301010803" pitchFamily="18" charset="0"/>
              </a:rPr>
              <a:t>State Budget: Continued Focus on Higher Education</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B27404C9-60DE-DDBE-B605-24917FEA35DD}"/>
              </a:ext>
            </a:extLst>
          </p:cNvPr>
          <p:cNvGrpSpPr/>
          <p:nvPr/>
        </p:nvGrpSpPr>
        <p:grpSpPr>
          <a:xfrm>
            <a:off x="896589" y="1328057"/>
            <a:ext cx="10076213" cy="4338546"/>
            <a:chOff x="896589" y="1328057"/>
            <a:chExt cx="10076213" cy="4338546"/>
          </a:xfrm>
        </p:grpSpPr>
        <p:pic>
          <p:nvPicPr>
            <p:cNvPr id="15" name="Picture 14">
              <a:extLst>
                <a:ext uri="{FF2B5EF4-FFF2-40B4-BE49-F238E27FC236}">
                  <a16:creationId xmlns:a16="http://schemas.microsoft.com/office/drawing/2014/main" id="{027C4B70-D2CC-4DD0-9B3B-02E9DC9AC42B}"/>
                </a:ext>
              </a:extLst>
            </p:cNvPr>
            <p:cNvPicPr>
              <a:picLocks noChangeAspect="1"/>
            </p:cNvPicPr>
            <p:nvPr/>
          </p:nvPicPr>
          <p:blipFill>
            <a:blip r:embed="rId3"/>
            <a:stretch>
              <a:fillRect/>
            </a:stretch>
          </p:blipFill>
          <p:spPr>
            <a:xfrm>
              <a:off x="914127" y="1401290"/>
              <a:ext cx="9540776" cy="2584752"/>
            </a:xfrm>
            <a:prstGeom prst="rect">
              <a:avLst/>
            </a:prstGeom>
          </p:spPr>
        </p:pic>
        <p:sp>
          <p:nvSpPr>
            <p:cNvPr id="4" name="TextBox 3">
              <a:extLst>
                <a:ext uri="{FF2B5EF4-FFF2-40B4-BE49-F238E27FC236}">
                  <a16:creationId xmlns:a16="http://schemas.microsoft.com/office/drawing/2014/main" id="{85C54E22-B96B-E1D7-EE3A-82719EFDBA08}"/>
                </a:ext>
              </a:extLst>
            </p:cNvPr>
            <p:cNvSpPr txBox="1"/>
            <p:nvPr/>
          </p:nvSpPr>
          <p:spPr>
            <a:xfrm>
              <a:off x="896589" y="4189275"/>
              <a:ext cx="10076213" cy="1477328"/>
            </a:xfrm>
            <a:prstGeom prst="rect">
              <a:avLst/>
            </a:prstGeom>
            <a:noFill/>
          </p:spPr>
          <p:txBody>
            <a:bodyPr wrap="square" rtlCol="0">
              <a:spAutoFit/>
            </a:bodyPr>
            <a:lstStyle/>
            <a:p>
              <a:r>
                <a:rPr lang="en-US" dirty="0"/>
                <a:t>The 2025-26 Enacted Budget </a:t>
              </a:r>
              <a:r>
                <a:rPr lang="en-US" b="1" dirty="0"/>
                <a:t>reflects a continued focus on achieving the goals of the multiyear compacts </a:t>
              </a:r>
              <a:r>
                <a:rPr lang="en-US" dirty="0"/>
                <a:t>with the University of California and the California State University, and the multiyear roadmap with the California Community Colleges (CCCs), which outline shared goals to increase access to the UC and CSU, improve student success while advancing equity, increase the affordability of higher education, increase intersegmental collaboration, and support workforce preparedness and high-demand career pipelines. </a:t>
              </a:r>
            </a:p>
          </p:txBody>
        </p:sp>
        <p:pic>
          <p:nvPicPr>
            <p:cNvPr id="17" name="Picture 16">
              <a:extLst>
                <a:ext uri="{FF2B5EF4-FFF2-40B4-BE49-F238E27FC236}">
                  <a16:creationId xmlns:a16="http://schemas.microsoft.com/office/drawing/2014/main" id="{DE613669-051E-B884-B3AF-43C1E588016E}"/>
                </a:ext>
              </a:extLst>
            </p:cNvPr>
            <p:cNvPicPr>
              <a:picLocks noChangeAspect="1"/>
            </p:cNvPicPr>
            <p:nvPr/>
          </p:nvPicPr>
          <p:blipFill>
            <a:blip r:embed="rId4"/>
            <a:stretch>
              <a:fillRect/>
            </a:stretch>
          </p:blipFill>
          <p:spPr>
            <a:xfrm>
              <a:off x="9477282" y="2979781"/>
              <a:ext cx="1317389" cy="531718"/>
            </a:xfrm>
            <a:prstGeom prst="rect">
              <a:avLst/>
            </a:prstGeom>
          </p:spPr>
        </p:pic>
        <p:sp>
          <p:nvSpPr>
            <p:cNvPr id="6" name="Rectangle 5">
              <a:extLst>
                <a:ext uri="{FF2B5EF4-FFF2-40B4-BE49-F238E27FC236}">
                  <a16:creationId xmlns:a16="http://schemas.microsoft.com/office/drawing/2014/main" id="{713BDF91-05F0-CFA2-D4F2-5D09508F884C}"/>
                </a:ext>
              </a:extLst>
            </p:cNvPr>
            <p:cNvSpPr/>
            <p:nvPr/>
          </p:nvSpPr>
          <p:spPr>
            <a:xfrm>
              <a:off x="1561605" y="1436914"/>
              <a:ext cx="7932717" cy="4215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72DE49-2E26-4FA9-BD47-EF4A4ED1F43E}"/>
                </a:ext>
              </a:extLst>
            </p:cNvPr>
            <p:cNvSpPr txBox="1"/>
            <p:nvPr/>
          </p:nvSpPr>
          <p:spPr>
            <a:xfrm>
              <a:off x="2206832" y="1328057"/>
              <a:ext cx="6955366" cy="492443"/>
            </a:xfrm>
            <a:prstGeom prst="rect">
              <a:avLst/>
            </a:prstGeom>
            <a:noFill/>
          </p:spPr>
          <p:txBody>
            <a:bodyPr wrap="none" rtlCol="0">
              <a:spAutoFit/>
            </a:bodyPr>
            <a:lstStyle/>
            <a:p>
              <a:r>
                <a:rPr lang="en-US" sz="2600" b="1" dirty="0">
                  <a:solidFill>
                    <a:schemeClr val="bg2">
                      <a:lumMod val="25000"/>
                    </a:schemeClr>
                  </a:solidFill>
                </a:rPr>
                <a:t>Year 4: Multi-Year Roadmap for Higher Education</a:t>
              </a:r>
            </a:p>
          </p:txBody>
        </p:sp>
      </p:grpSp>
    </p:spTree>
    <p:extLst>
      <p:ext uri="{BB962C8B-B14F-4D97-AF65-F5344CB8AC3E}">
        <p14:creationId xmlns:p14="http://schemas.microsoft.com/office/powerpoint/2010/main" val="387619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1" y="2350395"/>
            <a:ext cx="12120880" cy="1605252"/>
          </a:xfrm>
        </p:spPr>
        <p:txBody>
          <a:bodyPr>
            <a:normAutofit/>
          </a:bodyPr>
          <a:lstStyle/>
          <a:p>
            <a:r>
              <a:rPr lang="en-US" sz="4800" dirty="0">
                <a:latin typeface="Garamond" panose="02020404030301010803" pitchFamily="18" charset="0"/>
              </a:rPr>
              <a:t>California Community Colleges</a:t>
            </a:r>
            <a:endParaRPr lang="en-US" dirty="0">
              <a:latin typeface="Garamond" panose="02020404030301010803" pitchFamily="18" charset="0"/>
            </a:endParaRPr>
          </a:p>
        </p:txBody>
      </p:sp>
      <p:sp>
        <p:nvSpPr>
          <p:cNvPr id="10" name="Slide Number Placeholder 9"/>
          <p:cNvSpPr>
            <a:spLocks noGrp="1"/>
          </p:cNvSpPr>
          <p:nvPr>
            <p:ph type="sldNum" sz="quarter" idx="12"/>
          </p:nvPr>
        </p:nvSpPr>
        <p:spPr/>
        <p:txBody>
          <a:bodyPr/>
          <a:lstStyle/>
          <a:p>
            <a:fld id="{0F726B14-D908-4A32-9B21-2BE6864D3D19}" type="slidenum">
              <a:rPr lang="en-US" sz="1600" smtClean="0">
                <a:solidFill>
                  <a:schemeClr val="tx1"/>
                </a:solidFill>
              </a:rPr>
              <a:t>7</a:t>
            </a:fld>
            <a:endParaRPr lang="en-US" sz="1600" dirty="0">
              <a:solidFill>
                <a:schemeClr val="tx1"/>
              </a:solidFill>
            </a:endParaRPr>
          </a:p>
        </p:txBody>
      </p:sp>
      <p:sp>
        <p:nvSpPr>
          <p:cNvPr id="9" name="Rectangle 8"/>
          <p:cNvSpPr/>
          <p:nvPr/>
        </p:nvSpPr>
        <p:spPr>
          <a:xfrm>
            <a:off x="0" y="-5010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
        <p:nvSpPr>
          <p:cNvPr id="13" name="Rectangle 12"/>
          <p:cNvSpPr/>
          <p:nvPr/>
        </p:nvSpPr>
        <p:spPr>
          <a:xfrm>
            <a:off x="-1119" y="6778994"/>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solidFill>
              </a:ln>
            </a:endParaRPr>
          </a:p>
        </p:txBody>
      </p:sp>
    </p:spTree>
    <p:extLst>
      <p:ext uri="{BB962C8B-B14F-4D97-AF65-F5344CB8AC3E}">
        <p14:creationId xmlns:p14="http://schemas.microsoft.com/office/powerpoint/2010/main" val="48707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7FD34-969A-8C58-BE47-26547DA2B5A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F98B506-EB22-1DB9-EF17-5570899F0333}"/>
              </a:ext>
            </a:extLst>
          </p:cNvPr>
          <p:cNvSpPr txBox="1">
            <a:spLocks/>
          </p:cNvSpPr>
          <p:nvPr/>
        </p:nvSpPr>
        <p:spPr>
          <a:xfrm>
            <a:off x="1" y="206098"/>
            <a:ext cx="12192000" cy="761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aramond" panose="02020404030301010803" pitchFamily="18" charset="0"/>
                <a:ea typeface="+mj-ea"/>
                <a:cs typeface="+mj-cs"/>
              </a:rPr>
              <a:t>2025-26 </a:t>
            </a:r>
            <a:r>
              <a:rPr kumimoji="0" lang="en-US" sz="4400" b="0" i="0" u="none" strike="noStrike" kern="1200" cap="none" spc="0" normalizeH="0" baseline="0" noProof="0" dirty="0">
                <a:ln>
                  <a:noFill/>
                </a:ln>
                <a:effectLst/>
                <a:uLnTx/>
                <a:uFillTx/>
                <a:latin typeface="Garamond" panose="02020404030301010803" pitchFamily="18" charset="0"/>
                <a:ea typeface="+mj-ea"/>
                <a:cs typeface="+mj-cs"/>
              </a:rPr>
              <a:t>State Budget</a:t>
            </a:r>
            <a:r>
              <a:rPr kumimoji="0" lang="en-US" sz="4400" b="0" i="0" u="none" strike="noStrike" kern="1200" cap="none" spc="0" normalizeH="0" baseline="0" noProof="0" dirty="0">
                <a:ln>
                  <a:noFill/>
                </a:ln>
                <a:solidFill>
                  <a:prstClr val="black"/>
                </a:solidFill>
                <a:effectLst/>
                <a:uLnTx/>
                <a:uFillTx/>
                <a:latin typeface="Garamond" panose="02020404030301010803" pitchFamily="18" charset="0"/>
                <a:ea typeface="+mj-ea"/>
                <a:cs typeface="+mj-cs"/>
              </a:rPr>
              <a:t>: </a:t>
            </a:r>
            <a:r>
              <a:rPr lang="en-US" dirty="0">
                <a:solidFill>
                  <a:prstClr val="black"/>
                </a:solidFill>
                <a:latin typeface="Garamond" panose="02020404030301010803" pitchFamily="18" charset="0"/>
              </a:rPr>
              <a:t>Focus on CCC </a:t>
            </a:r>
            <a:r>
              <a:rPr kumimoji="0" lang="en-US" sz="4400" b="0" i="0" u="none" strike="noStrike" kern="1200" cap="none" spc="0" normalizeH="0" baseline="0" noProof="0" dirty="0">
                <a:ln>
                  <a:noFill/>
                </a:ln>
                <a:solidFill>
                  <a:prstClr val="black"/>
                </a:solidFill>
                <a:effectLst/>
                <a:uLnTx/>
                <a:uFillTx/>
                <a:latin typeface="Garamond" panose="02020404030301010803" pitchFamily="18" charset="0"/>
                <a:ea typeface="+mj-ea"/>
                <a:cs typeface="+mj-cs"/>
              </a:rPr>
              <a:t>Stability</a:t>
            </a:r>
            <a:r>
              <a:rPr lang="en-US" dirty="0">
                <a:solidFill>
                  <a:prstClr val="black"/>
                </a:solidFill>
                <a:latin typeface="Garamond" panose="02020404030301010803" pitchFamily="18" charset="0"/>
              </a:rPr>
              <a:t>–Year 2</a:t>
            </a:r>
            <a:endParaRPr kumimoji="0" lang="en-US" sz="4400" b="0" i="0" u="none" strike="noStrike" kern="1200" cap="none" spc="0" normalizeH="0" baseline="0" noProof="0" dirty="0">
              <a:ln>
                <a:noFill/>
              </a:ln>
              <a:solidFill>
                <a:prstClr val="black"/>
              </a:solidFill>
              <a:effectLst/>
              <a:uLnTx/>
              <a:uFillTx/>
              <a:latin typeface="Garamond" panose="02020404030301010803" pitchFamily="18" charset="0"/>
              <a:ea typeface="+mj-ea"/>
              <a:cs typeface="+mj-cs"/>
            </a:endParaRPr>
          </a:p>
        </p:txBody>
      </p:sp>
      <p:sp>
        <p:nvSpPr>
          <p:cNvPr id="12" name="Rectangle 11">
            <a:extLst>
              <a:ext uri="{FF2B5EF4-FFF2-40B4-BE49-F238E27FC236}">
                <a16:creationId xmlns:a16="http://schemas.microsoft.com/office/drawing/2014/main" id="{E445074F-9349-BC28-282B-BCC60831EF0C}"/>
              </a:ext>
            </a:extLst>
          </p:cNvPr>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C6BE260-9595-029E-2CB7-08EB7735CDB8}"/>
              </a:ext>
            </a:extLst>
          </p:cNvPr>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A50934B-9F7D-0F08-BBB5-E4ACD18B2D08}"/>
              </a:ext>
            </a:extLst>
          </p:cNvPr>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 name="Slide Number Placeholder 12">
            <a:extLst>
              <a:ext uri="{FF2B5EF4-FFF2-40B4-BE49-F238E27FC236}">
                <a16:creationId xmlns:a16="http://schemas.microsoft.com/office/drawing/2014/main" id="{7D183833-9276-4234-6097-2FAEE12D5A4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200B6DBE-0936-263D-9EAE-507CE5320D5C}"/>
              </a:ext>
            </a:extLst>
          </p:cNvPr>
          <p:cNvGrpSpPr/>
          <p:nvPr/>
        </p:nvGrpSpPr>
        <p:grpSpPr>
          <a:xfrm>
            <a:off x="1597231" y="1381929"/>
            <a:ext cx="9113929" cy="5229107"/>
            <a:chOff x="1597231" y="1381929"/>
            <a:chExt cx="9113929" cy="5229107"/>
          </a:xfrm>
        </p:grpSpPr>
        <p:pic>
          <p:nvPicPr>
            <p:cNvPr id="6" name="Picture 5">
              <a:extLst>
                <a:ext uri="{FF2B5EF4-FFF2-40B4-BE49-F238E27FC236}">
                  <a16:creationId xmlns:a16="http://schemas.microsoft.com/office/drawing/2014/main" id="{BB5CBFBF-B57A-88CE-1453-7F01875134FC}"/>
                </a:ext>
              </a:extLst>
            </p:cNvPr>
            <p:cNvPicPr>
              <a:picLocks noChangeAspect="1"/>
            </p:cNvPicPr>
            <p:nvPr/>
          </p:nvPicPr>
          <p:blipFill>
            <a:blip r:embed="rId2"/>
            <a:stretch>
              <a:fillRect/>
            </a:stretch>
          </p:blipFill>
          <p:spPr>
            <a:xfrm>
              <a:off x="1597231" y="1381929"/>
              <a:ext cx="9113929" cy="4996714"/>
            </a:xfrm>
            <a:prstGeom prst="rect">
              <a:avLst/>
            </a:prstGeom>
          </p:spPr>
        </p:pic>
        <p:sp>
          <p:nvSpPr>
            <p:cNvPr id="22" name="Rectangle 21">
              <a:extLst>
                <a:ext uri="{FF2B5EF4-FFF2-40B4-BE49-F238E27FC236}">
                  <a16:creationId xmlns:a16="http://schemas.microsoft.com/office/drawing/2014/main" id="{146C43F1-12C1-B4F6-CFB8-C794AA9C0CCF}"/>
                </a:ext>
              </a:extLst>
            </p:cNvPr>
            <p:cNvSpPr/>
            <p:nvPr/>
          </p:nvSpPr>
          <p:spPr>
            <a:xfrm>
              <a:off x="6602680" y="2048493"/>
              <a:ext cx="3990111" cy="157941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Down 29">
              <a:extLst>
                <a:ext uri="{FF2B5EF4-FFF2-40B4-BE49-F238E27FC236}">
                  <a16:creationId xmlns:a16="http://schemas.microsoft.com/office/drawing/2014/main" id="{3593591F-243F-D4B8-F48E-3CAD8366F606}"/>
                </a:ext>
              </a:extLst>
            </p:cNvPr>
            <p:cNvSpPr/>
            <p:nvPr/>
          </p:nvSpPr>
          <p:spPr>
            <a:xfrm>
              <a:off x="7475867" y="3755109"/>
              <a:ext cx="314348" cy="915579"/>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Arrow: Down 38">
              <a:extLst>
                <a:ext uri="{FF2B5EF4-FFF2-40B4-BE49-F238E27FC236}">
                  <a16:creationId xmlns:a16="http://schemas.microsoft.com/office/drawing/2014/main" id="{7367774B-A315-4AF3-915E-AF81D5E9836E}"/>
                </a:ext>
              </a:extLst>
            </p:cNvPr>
            <p:cNvSpPr/>
            <p:nvPr/>
          </p:nvSpPr>
          <p:spPr>
            <a:xfrm>
              <a:off x="9498631" y="3755109"/>
              <a:ext cx="314348" cy="915579"/>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71ED58D5-62C6-95AA-8A1F-5C417CEE9408}"/>
                </a:ext>
              </a:extLst>
            </p:cNvPr>
            <p:cNvSpPr/>
            <p:nvPr/>
          </p:nvSpPr>
          <p:spPr>
            <a:xfrm>
              <a:off x="6953004" y="4987636"/>
              <a:ext cx="71252" cy="831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E1A6559-02C9-86FE-392D-BEA4E6A04E34}"/>
                </a:ext>
              </a:extLst>
            </p:cNvPr>
            <p:cNvSpPr txBox="1"/>
            <p:nvPr/>
          </p:nvSpPr>
          <p:spPr>
            <a:xfrm>
              <a:off x="6623130" y="2159033"/>
              <a:ext cx="3991524" cy="1318053"/>
            </a:xfrm>
            <a:prstGeom prst="rect">
              <a:avLst/>
            </a:prstGeom>
            <a:noFill/>
          </p:spPr>
          <p:txBody>
            <a:bodyPr wrap="square" rtlCol="0">
              <a:spAutoFit/>
            </a:bodyPr>
            <a:lstStyle/>
            <a:p>
              <a:r>
                <a:rPr lang="en-US" sz="1300" b="1" dirty="0"/>
                <a:t>The 2025-26 State Budget focuses on maintaining stability for community colleges for the second year </a:t>
              </a:r>
              <a:br>
                <a:rPr lang="en-US" sz="1300" b="1" dirty="0"/>
              </a:br>
              <a:r>
                <a:rPr lang="en-US" sz="1300" b="1" dirty="0"/>
                <a:t>in-a-row in a challenging fiscal environment. </a:t>
              </a:r>
              <a:br>
                <a:rPr lang="en-US" sz="1300" b="1" dirty="0"/>
              </a:br>
              <a:endParaRPr lang="en-US" sz="1300" b="1" dirty="0"/>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  No core major reductions to programs or services</a:t>
              </a:r>
            </a:p>
            <a:p>
              <a:pPr marR="0" lvl="0" algn="l" defTabSz="914400" rtl="0" eaLnBrk="1" fontAlgn="auto" latinLnBrk="0" hangingPunct="1">
                <a:lnSpc>
                  <a:spcPts val="1700"/>
                </a:lnSpc>
                <a:spcBef>
                  <a:spcPts val="0"/>
                </a:spcBef>
                <a:spcAft>
                  <a:spcPts val="0"/>
                </a:spcAft>
                <a:buClrTx/>
                <a:buSzTx/>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  Overall, funding is roughly flat compared to FY24.</a:t>
              </a:r>
              <a:endParaRPr lang="en-US" sz="1300" dirty="0"/>
            </a:p>
          </p:txBody>
        </p:sp>
        <p:sp>
          <p:nvSpPr>
            <p:cNvPr id="51" name="TextBox 50">
              <a:extLst>
                <a:ext uri="{FF2B5EF4-FFF2-40B4-BE49-F238E27FC236}">
                  <a16:creationId xmlns:a16="http://schemas.microsoft.com/office/drawing/2014/main" id="{B4130434-5E63-4D3F-20C6-6C2B9CD1413D}"/>
                </a:ext>
              </a:extLst>
            </p:cNvPr>
            <p:cNvSpPr txBox="1"/>
            <p:nvPr/>
          </p:nvSpPr>
          <p:spPr>
            <a:xfrm>
              <a:off x="3145570" y="1414371"/>
              <a:ext cx="811441" cy="307777"/>
            </a:xfrm>
            <a:prstGeom prst="rect">
              <a:avLst/>
            </a:prstGeom>
            <a:noFill/>
          </p:spPr>
          <p:txBody>
            <a:bodyPr wrap="none" rtlCol="0">
              <a:spAutoFit/>
            </a:bodyPr>
            <a:lstStyle/>
            <a:p>
              <a:r>
                <a:rPr lang="en-US" sz="1400" b="1" dirty="0">
                  <a:solidFill>
                    <a:srgbClr val="00B050"/>
                  </a:solidFill>
                </a:rPr>
                <a:t>($23.2B)</a:t>
              </a:r>
            </a:p>
          </p:txBody>
        </p:sp>
        <p:sp>
          <p:nvSpPr>
            <p:cNvPr id="52" name="TextBox 51">
              <a:extLst>
                <a:ext uri="{FF2B5EF4-FFF2-40B4-BE49-F238E27FC236}">
                  <a16:creationId xmlns:a16="http://schemas.microsoft.com/office/drawing/2014/main" id="{E9BD0FC3-6089-1E24-A50F-4DD129F008F5}"/>
                </a:ext>
              </a:extLst>
            </p:cNvPr>
            <p:cNvSpPr txBox="1"/>
            <p:nvPr/>
          </p:nvSpPr>
          <p:spPr>
            <a:xfrm>
              <a:off x="5115081" y="2382178"/>
              <a:ext cx="811441" cy="307777"/>
            </a:xfrm>
            <a:prstGeom prst="rect">
              <a:avLst/>
            </a:prstGeom>
            <a:noFill/>
          </p:spPr>
          <p:txBody>
            <a:bodyPr wrap="none" rtlCol="0">
              <a:spAutoFit/>
            </a:bodyPr>
            <a:lstStyle/>
            <a:p>
              <a:r>
                <a:rPr lang="en-US" sz="1400" b="1" dirty="0">
                  <a:solidFill>
                    <a:srgbClr val="00B050"/>
                  </a:solidFill>
                </a:rPr>
                <a:t>($16.9B)</a:t>
              </a:r>
            </a:p>
          </p:txBody>
        </p:sp>
        <p:pic>
          <p:nvPicPr>
            <p:cNvPr id="8" name="Picture 7">
              <a:extLst>
                <a:ext uri="{FF2B5EF4-FFF2-40B4-BE49-F238E27FC236}">
                  <a16:creationId xmlns:a16="http://schemas.microsoft.com/office/drawing/2014/main" id="{20344BDD-F0B2-4E23-8C39-DCD74CE75B37}"/>
                </a:ext>
              </a:extLst>
            </p:cNvPr>
            <p:cNvPicPr>
              <a:picLocks noChangeAspect="1"/>
            </p:cNvPicPr>
            <p:nvPr/>
          </p:nvPicPr>
          <p:blipFill>
            <a:blip r:embed="rId3"/>
            <a:stretch>
              <a:fillRect/>
            </a:stretch>
          </p:blipFill>
          <p:spPr>
            <a:xfrm>
              <a:off x="3805185" y="5812512"/>
              <a:ext cx="1877160" cy="296898"/>
            </a:xfrm>
            <a:prstGeom prst="rect">
              <a:avLst/>
            </a:prstGeom>
          </p:spPr>
        </p:pic>
        <p:sp>
          <p:nvSpPr>
            <p:cNvPr id="19" name="Rectangle 18">
              <a:extLst>
                <a:ext uri="{FF2B5EF4-FFF2-40B4-BE49-F238E27FC236}">
                  <a16:creationId xmlns:a16="http://schemas.microsoft.com/office/drawing/2014/main" id="{AB858CBC-9F2B-4246-4DD9-5EB8E5489779}"/>
                </a:ext>
              </a:extLst>
            </p:cNvPr>
            <p:cNvSpPr/>
            <p:nvPr/>
          </p:nvSpPr>
          <p:spPr>
            <a:xfrm>
              <a:off x="3075711" y="6103917"/>
              <a:ext cx="5403273" cy="3028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FC0DB9C-68BD-63AE-CAE6-FD7D5931A77A}"/>
                </a:ext>
              </a:extLst>
            </p:cNvPr>
            <p:cNvPicPr>
              <a:picLocks noChangeAspect="1"/>
            </p:cNvPicPr>
            <p:nvPr/>
          </p:nvPicPr>
          <p:blipFill>
            <a:blip r:embed="rId4"/>
            <a:stretch>
              <a:fillRect/>
            </a:stretch>
          </p:blipFill>
          <p:spPr>
            <a:xfrm>
              <a:off x="2962895" y="6270280"/>
              <a:ext cx="5529806" cy="340756"/>
            </a:xfrm>
            <a:prstGeom prst="rect">
              <a:avLst/>
            </a:prstGeom>
          </p:spPr>
        </p:pic>
        <p:sp>
          <p:nvSpPr>
            <p:cNvPr id="38" name="Oval 37">
              <a:extLst>
                <a:ext uri="{FF2B5EF4-FFF2-40B4-BE49-F238E27FC236}">
                  <a16:creationId xmlns:a16="http://schemas.microsoft.com/office/drawing/2014/main" id="{9D730014-39FC-B034-1BF1-7BABA6F562EC}"/>
                </a:ext>
              </a:extLst>
            </p:cNvPr>
            <p:cNvSpPr/>
            <p:nvPr/>
          </p:nvSpPr>
          <p:spPr>
            <a:xfrm>
              <a:off x="6649599" y="4797111"/>
              <a:ext cx="1924386" cy="130681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6F858D52-FA7C-4D8C-10E3-0D19959D0D3F}"/>
                </a:ext>
              </a:extLst>
            </p:cNvPr>
            <p:cNvSpPr/>
            <p:nvPr/>
          </p:nvSpPr>
          <p:spPr>
            <a:xfrm>
              <a:off x="8678300" y="4797111"/>
              <a:ext cx="1924386" cy="130681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5967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1122-6761-9394-8189-44BF1EFF4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3D150-DCF6-1F85-C454-1BB8314D3BFE}"/>
              </a:ext>
            </a:extLst>
          </p:cNvPr>
          <p:cNvSpPr>
            <a:spLocks noGrp="1"/>
          </p:cNvSpPr>
          <p:nvPr>
            <p:ph type="title"/>
          </p:nvPr>
        </p:nvSpPr>
        <p:spPr>
          <a:xfrm>
            <a:off x="714375" y="206098"/>
            <a:ext cx="11007173" cy="761156"/>
          </a:xfrm>
        </p:spPr>
        <p:txBody>
          <a:bodyPr>
            <a:normAutofit/>
          </a:bodyPr>
          <a:lstStyle/>
          <a:p>
            <a:pPr algn="ctr"/>
            <a:r>
              <a:rPr lang="en-US" dirty="0">
                <a:latin typeface="Garamond" panose="02020404030301010803" pitchFamily="18" charset="0"/>
              </a:rPr>
              <a:t>2025-26 State Budget — CCC Ongoing Funds</a:t>
            </a:r>
            <a:endParaRPr lang="en-US" i="1" dirty="0">
              <a:latin typeface="Garamond" panose="02020404030301010803" pitchFamily="18" charset="0"/>
            </a:endParaRPr>
          </a:p>
        </p:txBody>
      </p:sp>
      <p:sp>
        <p:nvSpPr>
          <p:cNvPr id="13" name="Slide Number Placeholder 12">
            <a:extLst>
              <a:ext uri="{FF2B5EF4-FFF2-40B4-BE49-F238E27FC236}">
                <a16:creationId xmlns:a16="http://schemas.microsoft.com/office/drawing/2014/main" id="{9AF51F5E-5D24-4218-C555-1FC5E84AF5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26B14-D908-4A32-9B21-2BE6864D3D19}"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068CDBE-22AB-4275-6B30-1607F612C44C}"/>
              </a:ext>
            </a:extLst>
          </p:cNvPr>
          <p:cNvSpPr/>
          <p:nvPr/>
        </p:nvSpPr>
        <p:spPr>
          <a:xfrm>
            <a:off x="0" y="2146"/>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052723D-322B-795D-13C2-EC154627DBDB}"/>
              </a:ext>
            </a:extLst>
          </p:cNvPr>
          <p:cNvSpPr/>
          <p:nvPr/>
        </p:nvSpPr>
        <p:spPr>
          <a:xfrm>
            <a:off x="0" y="1027566"/>
            <a:ext cx="12192000" cy="27432"/>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5B60413-0380-30B5-F333-2D4F881920E7}"/>
              </a:ext>
            </a:extLst>
          </p:cNvPr>
          <p:cNvSpPr/>
          <p:nvPr/>
        </p:nvSpPr>
        <p:spPr>
          <a:xfrm>
            <a:off x="461" y="6777108"/>
            <a:ext cx="12192000" cy="79006"/>
          </a:xfrm>
          <a:prstGeom prst="rect">
            <a:avLst/>
          </a:prstGeom>
          <a:gradFill flip="none" rotWithShape="1">
            <a:gsLst>
              <a:gs pos="0">
                <a:schemeClr val="accent1">
                  <a:lumMod val="0"/>
                  <a:lumOff val="100000"/>
                </a:schemeClr>
              </a:gs>
              <a:gs pos="0">
                <a:schemeClr val="accent1">
                  <a:lumMod val="0"/>
                  <a:lumOff val="100000"/>
                </a:schemeClr>
              </a:gs>
              <a:gs pos="0">
                <a:schemeClr val="bg2">
                  <a:lumMod val="50000"/>
                </a:schemeClr>
              </a:gs>
            </a:gsLst>
            <a:lin ang="5400000" scaled="1"/>
            <a:tileRect/>
          </a:gradFill>
          <a:ln w="0" cmpd="sng">
            <a:solidFill>
              <a:schemeClr val="bg2">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4A66AC"/>
                </a:solidFill>
              </a:ln>
              <a:solidFill>
                <a:prstClr val="white"/>
              </a:solidFill>
              <a:effectLst/>
              <a:uLnTx/>
              <a:uFillTx/>
              <a:latin typeface="Calibri" panose="020F0502020204030204"/>
              <a:ea typeface="+mn-ea"/>
              <a:cs typeface="+mn-cs"/>
            </a:endParaRPr>
          </a:p>
        </p:txBody>
      </p:sp>
      <p:sp>
        <p:nvSpPr>
          <p:cNvPr id="8" name="Content Placeholder 1">
            <a:extLst>
              <a:ext uri="{FF2B5EF4-FFF2-40B4-BE49-F238E27FC236}">
                <a16:creationId xmlns:a16="http://schemas.microsoft.com/office/drawing/2014/main" id="{D7BF65D2-9457-E3A7-0998-344FB40F1B16}"/>
              </a:ext>
            </a:extLst>
          </p:cNvPr>
          <p:cNvSpPr>
            <a:spLocks noGrp="1"/>
          </p:cNvSpPr>
          <p:nvPr>
            <p:ph idx="1"/>
          </p:nvPr>
        </p:nvSpPr>
        <p:spPr>
          <a:xfrm>
            <a:off x="636814" y="1630556"/>
            <a:ext cx="11335446" cy="4853371"/>
          </a:xfrm>
        </p:spPr>
        <p:txBody>
          <a:bodyPr>
            <a:normAutofit fontScale="92500" lnSpcReduction="10000"/>
          </a:bodyPr>
          <a:lstStyle/>
          <a:p>
            <a:pPr marL="0" indent="0">
              <a:spcAft>
                <a:spcPts val="1200"/>
              </a:spcAft>
              <a:buNone/>
            </a:pPr>
            <a:r>
              <a:rPr lang="en-US" sz="2400" b="1" dirty="0"/>
              <a:t>Community Colleges are provided with budget stability </a:t>
            </a:r>
            <a:r>
              <a:rPr lang="en-US" sz="2400" dirty="0"/>
              <a:t>for the second year in-a-row, </a:t>
            </a:r>
            <a:br>
              <a:rPr lang="en-US" sz="2400" dirty="0"/>
            </a:br>
            <a:r>
              <a:rPr lang="en-US" sz="2400" dirty="0"/>
              <a:t>with </a:t>
            </a:r>
            <a:r>
              <a:rPr lang="en-US" sz="2400" u="sng" dirty="0"/>
              <a:t>NO core major reductions and $404 million in ongoing adjustments</a:t>
            </a:r>
            <a:r>
              <a:rPr lang="en-US" sz="2400" dirty="0"/>
              <a:t>, including: </a:t>
            </a:r>
          </a:p>
          <a:p>
            <a:pPr lvl="1">
              <a:spcAft>
                <a:spcPts val="1200"/>
              </a:spcAft>
            </a:pPr>
            <a:r>
              <a:rPr lang="en-US" sz="2200" dirty="0"/>
              <a:t>$217.4 million for a 2.3% COLA for the Student Centered Funding Formula</a:t>
            </a:r>
            <a:r>
              <a:rPr lang="en-US" sz="2800" baseline="30000" dirty="0">
                <a:solidFill>
                  <a:srgbClr val="2E75B6"/>
                </a:solidFill>
              </a:rPr>
              <a:t>1</a:t>
            </a:r>
            <a:r>
              <a:rPr lang="en-US" sz="2200" dirty="0"/>
              <a:t>;</a:t>
            </a:r>
          </a:p>
          <a:p>
            <a:pPr lvl="1">
              <a:spcAft>
                <a:spcPts val="1200"/>
              </a:spcAft>
            </a:pPr>
            <a:r>
              <a:rPr lang="en-US" sz="2200" dirty="0"/>
              <a:t>$26.8 million for a 2.3% COLA for selected categorical programs;</a:t>
            </a:r>
          </a:p>
          <a:p>
            <a:pPr lvl="1">
              <a:spcAft>
                <a:spcPts val="1200"/>
              </a:spcAft>
            </a:pPr>
            <a:r>
              <a:rPr lang="en-US" sz="2200" dirty="0"/>
              <a:t>$140 million to cover enrollment growth of 2.35% over two years </a:t>
            </a:r>
            <a:br>
              <a:rPr lang="en-US" sz="2200" dirty="0"/>
            </a:br>
            <a:r>
              <a:rPr lang="en-US" sz="2200" dirty="0"/>
              <a:t>($100 million starting in 2024-25 and $40 million starting in 2025-26)</a:t>
            </a:r>
            <a:r>
              <a:rPr lang="en-US" sz="2800" baseline="30000" dirty="0">
                <a:solidFill>
                  <a:srgbClr val="2E75B6"/>
                </a:solidFill>
              </a:rPr>
              <a:t>1</a:t>
            </a:r>
            <a:r>
              <a:rPr lang="en-US" sz="2200" dirty="0"/>
              <a:t>;</a:t>
            </a:r>
          </a:p>
          <a:p>
            <a:pPr lvl="1">
              <a:spcAft>
                <a:spcPts val="1200"/>
              </a:spcAft>
            </a:pPr>
            <a:r>
              <a:rPr lang="en-US" sz="2200" dirty="0"/>
              <a:t>$10 million to expand the Rising Scholars Network;</a:t>
            </a:r>
          </a:p>
          <a:p>
            <a:pPr lvl="1">
              <a:spcAft>
                <a:spcPts val="1200"/>
              </a:spcAft>
            </a:pPr>
            <a:r>
              <a:rPr lang="en-US" sz="2200" dirty="0"/>
              <a:t>$5 million to expand Credit for Prior Learning (CPL);</a:t>
            </a:r>
          </a:p>
          <a:p>
            <a:pPr lvl="1">
              <a:spcAft>
                <a:spcPts val="1200"/>
              </a:spcAft>
            </a:pPr>
            <a:r>
              <a:rPr lang="en-US" sz="2200" dirty="0"/>
              <a:t>$3.3 million for adjustments to financial aid administration.</a:t>
            </a:r>
          </a:p>
          <a:p>
            <a:pPr marL="0" lvl="1" indent="0">
              <a:lnSpc>
                <a:spcPct val="100000"/>
              </a:lnSpc>
              <a:spcBef>
                <a:spcPts val="1000"/>
              </a:spcBef>
              <a:spcAft>
                <a:spcPts val="1200"/>
              </a:spcAft>
              <a:buNone/>
            </a:pPr>
            <a:r>
              <a:rPr lang="en-US" sz="2800" baseline="30000" dirty="0">
                <a:solidFill>
                  <a:srgbClr val="2E75B6"/>
                </a:solidFill>
              </a:rPr>
              <a:t>1</a:t>
            </a:r>
            <a:r>
              <a:rPr lang="en-US" dirty="0"/>
              <a:t>To fully fund the SCFF and maintain the level of 2025-26 apportionments, the Budget defers $408.4 million in Proposition 98 General Fund apportionment funding from 2025-26 to 2026-27.</a:t>
            </a:r>
          </a:p>
        </p:txBody>
      </p:sp>
    </p:spTree>
    <p:extLst>
      <p:ext uri="{BB962C8B-B14F-4D97-AF65-F5344CB8AC3E}">
        <p14:creationId xmlns:p14="http://schemas.microsoft.com/office/powerpoint/2010/main" val="426849584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E68860D-3FE1-4594-AEEF-D37EAE833C33}">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111076</TotalTime>
  <Words>1907</Words>
  <Application>Microsoft Office PowerPoint</Application>
  <PresentationFormat>Widescreen</PresentationFormat>
  <Paragraphs>371</Paragraphs>
  <Slides>33</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Aptos</vt:lpstr>
      <vt:lpstr>Arial</vt:lpstr>
      <vt:lpstr>Calibri</vt:lpstr>
      <vt:lpstr>Calibri Light</vt:lpstr>
      <vt:lpstr>Courier New</vt:lpstr>
      <vt:lpstr>Franklin Gothic Medium</vt:lpstr>
      <vt:lpstr>Garamond</vt:lpstr>
      <vt:lpstr>Source Sans Pro</vt:lpstr>
      <vt:lpstr>Wingdings</vt:lpstr>
      <vt:lpstr>Office Theme</vt:lpstr>
      <vt:lpstr>California Community Colleges - Primary (White)</vt:lpstr>
      <vt:lpstr>2025-26 Final Budget  Board of Trustees September 2, 2025</vt:lpstr>
      <vt:lpstr> State Budget</vt:lpstr>
      <vt:lpstr>PowerPoint Presentation</vt:lpstr>
      <vt:lpstr>2025-26 State Budget</vt:lpstr>
      <vt:lpstr>State Budget Deficit Reduction Toolbox Solutions</vt:lpstr>
      <vt:lpstr>State Budget: Continued Focus on Higher Education</vt:lpstr>
      <vt:lpstr>California Community Colleges</vt:lpstr>
      <vt:lpstr>PowerPoint Presentation</vt:lpstr>
      <vt:lpstr>2025-26 State Budget — CCC Ongoing Funds</vt:lpstr>
      <vt:lpstr>2025-26 State Budget — CCC One-Time Funds</vt:lpstr>
      <vt:lpstr>Programs Receiving COLA and/or Adjustments</vt:lpstr>
      <vt:lpstr>Programs Funded at 2024-2025 Amounts, but No COLA</vt:lpstr>
      <vt:lpstr>Programs Not Receiving 2.30% COLA</vt:lpstr>
      <vt:lpstr>2025-26 State Budget – Funding Floor (Modified Hold Harmless)</vt:lpstr>
      <vt:lpstr>COLA – History &amp; Forecast</vt:lpstr>
      <vt:lpstr>State Center CCD</vt:lpstr>
      <vt:lpstr>General Fund Revenue Trend</vt:lpstr>
      <vt:lpstr>General Fund Allocation</vt:lpstr>
      <vt:lpstr>Budget Summary</vt:lpstr>
      <vt:lpstr>SCCCD Major Budget Expenditures Adjustments</vt:lpstr>
      <vt:lpstr>Allocation of 2.35% Growth Funding</vt:lpstr>
      <vt:lpstr>General Fund Balance Trend</vt:lpstr>
      <vt:lpstr>FTES Trend and 2025-26 Targets</vt:lpstr>
      <vt:lpstr>FTES Trend – Reported and Funded</vt:lpstr>
      <vt:lpstr>FON Trend</vt:lpstr>
      <vt:lpstr>50% Law Trend</vt:lpstr>
      <vt:lpstr>STRS/PERS Rates Trend</vt:lpstr>
      <vt:lpstr>Other Funds</vt:lpstr>
      <vt:lpstr>Capital Project Funds</vt:lpstr>
      <vt:lpstr>At-a-Glance Summary — California</vt:lpstr>
      <vt:lpstr>At-a-Glance Summary — State Center CCD</vt:lpstr>
      <vt:lpstr>Resources</vt:lpstr>
      <vt:lpstr>Questions?</vt:lpstr>
    </vt:vector>
  </TitlesOfParts>
  <Company>SCCCD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2018 Budget Update</dc:title>
  <dc:creator>Cheryl Sullivan</dc:creator>
  <cp:lastModifiedBy>David El Fattal</cp:lastModifiedBy>
  <cp:revision>1063</cp:revision>
  <cp:lastPrinted>2025-08-29T14:47:29Z</cp:lastPrinted>
  <dcterms:created xsi:type="dcterms:W3CDTF">2018-07-30T00:24:28Z</dcterms:created>
  <dcterms:modified xsi:type="dcterms:W3CDTF">2025-08-29T18:49:09Z</dcterms:modified>
</cp:coreProperties>
</file>